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58" r:id="rId1"/>
    <p:sldMasterId id="2147483675" r:id="rId2"/>
    <p:sldMasterId id="2147483764" r:id="rId3"/>
    <p:sldMasterId id="2147483836" r:id="rId4"/>
    <p:sldMasterId id="2147483820" r:id="rId5"/>
    <p:sldMasterId id="2147483876" r:id="rId6"/>
  </p:sldMasterIdLst>
  <p:notesMasterIdLst>
    <p:notesMasterId r:id="rId83"/>
  </p:notesMasterIdLst>
  <p:sldIdLst>
    <p:sldId id="335" r:id="rId7"/>
    <p:sldId id="282" r:id="rId8"/>
    <p:sldId id="272" r:id="rId9"/>
    <p:sldId id="269" r:id="rId10"/>
    <p:sldId id="350" r:id="rId11"/>
    <p:sldId id="283" r:id="rId12"/>
    <p:sldId id="284" r:id="rId13"/>
    <p:sldId id="285" r:id="rId14"/>
    <p:sldId id="295" r:id="rId15"/>
    <p:sldId id="287" r:id="rId16"/>
    <p:sldId id="289" r:id="rId17"/>
    <p:sldId id="317" r:id="rId18"/>
    <p:sldId id="294" r:id="rId19"/>
    <p:sldId id="355" r:id="rId20"/>
    <p:sldId id="318" r:id="rId21"/>
    <p:sldId id="361" r:id="rId22"/>
    <p:sldId id="291" r:id="rId23"/>
    <p:sldId id="277" r:id="rId24"/>
    <p:sldId id="290" r:id="rId25"/>
    <p:sldId id="362" r:id="rId26"/>
    <p:sldId id="288" r:id="rId27"/>
    <p:sldId id="297" r:id="rId28"/>
    <p:sldId id="298" r:id="rId29"/>
    <p:sldId id="300" r:id="rId30"/>
    <p:sldId id="301" r:id="rId31"/>
    <p:sldId id="302" r:id="rId32"/>
    <p:sldId id="352" r:id="rId33"/>
    <p:sldId id="303" r:id="rId34"/>
    <p:sldId id="304" r:id="rId35"/>
    <p:sldId id="306" r:id="rId36"/>
    <p:sldId id="307" r:id="rId37"/>
    <p:sldId id="305" r:id="rId38"/>
    <p:sldId id="308" r:id="rId39"/>
    <p:sldId id="309" r:id="rId40"/>
    <p:sldId id="344" r:id="rId41"/>
    <p:sldId id="351" r:id="rId42"/>
    <p:sldId id="363" r:id="rId43"/>
    <p:sldId id="346" r:id="rId44"/>
    <p:sldId id="349" r:id="rId45"/>
    <p:sldId id="340" r:id="rId46"/>
    <p:sldId id="341" r:id="rId47"/>
    <p:sldId id="347" r:id="rId48"/>
    <p:sldId id="348" r:id="rId49"/>
    <p:sldId id="321" r:id="rId50"/>
    <p:sldId id="320" r:id="rId51"/>
    <p:sldId id="325" r:id="rId52"/>
    <p:sldId id="326" r:id="rId53"/>
    <p:sldId id="327" r:id="rId54"/>
    <p:sldId id="353" r:id="rId55"/>
    <p:sldId id="360" r:id="rId56"/>
    <p:sldId id="310" r:id="rId57"/>
    <p:sldId id="311" r:id="rId58"/>
    <p:sldId id="313" r:id="rId59"/>
    <p:sldId id="314" r:id="rId60"/>
    <p:sldId id="315" r:id="rId61"/>
    <p:sldId id="316" r:id="rId62"/>
    <p:sldId id="319" r:id="rId63"/>
    <p:sldId id="322" r:id="rId64"/>
    <p:sldId id="323" r:id="rId65"/>
    <p:sldId id="324" r:id="rId66"/>
    <p:sldId id="329" r:id="rId67"/>
    <p:sldId id="359" r:id="rId68"/>
    <p:sldId id="356" r:id="rId69"/>
    <p:sldId id="357" r:id="rId70"/>
    <p:sldId id="358" r:id="rId71"/>
    <p:sldId id="354" r:id="rId72"/>
    <p:sldId id="332" r:id="rId73"/>
    <p:sldId id="333" r:id="rId74"/>
    <p:sldId id="364" r:id="rId75"/>
    <p:sldId id="330" r:id="rId76"/>
    <p:sldId id="331" r:id="rId77"/>
    <p:sldId id="338" r:id="rId78"/>
    <p:sldId id="339" r:id="rId79"/>
    <p:sldId id="334" r:id="rId80"/>
    <p:sldId id="337" r:id="rId81"/>
    <p:sldId id="256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3C14"/>
    <a:srgbClr val="890078"/>
    <a:srgbClr val="970032"/>
    <a:srgbClr val="C80000"/>
    <a:srgbClr val="FFB414"/>
    <a:srgbClr val="FF5800"/>
    <a:srgbClr val="D9D9D9"/>
    <a:srgbClr val="FFD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1803" autoAdjust="0"/>
  </p:normalViewPr>
  <p:slideViewPr>
    <p:cSldViewPr snapToGrid="0" snapToObjects="1">
      <p:cViewPr varScale="1">
        <p:scale>
          <a:sx n="101" d="100"/>
          <a:sy n="101" d="100"/>
        </p:scale>
        <p:origin x="798" y="114"/>
      </p:cViewPr>
      <p:guideLst>
        <p:guide orient="horz" pos="218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52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notesMaster" Target="notesMasters/notesMaster1.xml"/><Relationship Id="rId88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0735EC-AC23-4D6E-99B8-74935C957CB9}" type="doc">
      <dgm:prSet loTypeId="urn:microsoft.com/office/officeart/2005/8/layout/chevron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C4357F3-5421-443A-B471-53181CC84D38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EADF9432-B2EC-4493-B936-2AA29B94A9B4}" type="parTrans" cxnId="{E5EC5C7B-74C2-4D35-9B0B-313040231E8A}">
      <dgm:prSet/>
      <dgm:spPr/>
      <dgm:t>
        <a:bodyPr/>
        <a:lstStyle/>
        <a:p>
          <a:endParaRPr lang="en-US"/>
        </a:p>
      </dgm:t>
    </dgm:pt>
    <dgm:pt modelId="{34B086A2-0CD5-4FCC-A80D-C7D074CA7863}" type="sibTrans" cxnId="{E5EC5C7B-74C2-4D35-9B0B-313040231E8A}">
      <dgm:prSet/>
      <dgm:spPr/>
      <dgm:t>
        <a:bodyPr/>
        <a:lstStyle/>
        <a:p>
          <a:endParaRPr lang="en-US"/>
        </a:p>
      </dgm:t>
    </dgm:pt>
    <dgm:pt modelId="{D7DA0CC3-11FF-44A6-A805-18257A241B18}">
      <dgm:prSet phldrT="[Text]"/>
      <dgm:spPr/>
      <dgm:t>
        <a:bodyPr/>
        <a:lstStyle/>
        <a:p>
          <a:r>
            <a:rPr lang="en-US" dirty="0"/>
            <a:t>Identify custom master pages and alternate CSS used</a:t>
          </a:r>
        </a:p>
      </dgm:t>
    </dgm:pt>
    <dgm:pt modelId="{273DFD89-3A85-4287-BB0D-B176E62BB1A3}" type="parTrans" cxnId="{396D6E78-5C8D-406E-BE9A-56338F084889}">
      <dgm:prSet/>
      <dgm:spPr/>
      <dgm:t>
        <a:bodyPr/>
        <a:lstStyle/>
        <a:p>
          <a:endParaRPr lang="en-US"/>
        </a:p>
      </dgm:t>
    </dgm:pt>
    <dgm:pt modelId="{D4505BB8-2678-4A35-8838-A861DEAB81B8}" type="sibTrans" cxnId="{396D6E78-5C8D-406E-BE9A-56338F084889}">
      <dgm:prSet/>
      <dgm:spPr/>
      <dgm:t>
        <a:bodyPr/>
        <a:lstStyle/>
        <a:p>
          <a:endParaRPr lang="en-US"/>
        </a:p>
      </dgm:t>
    </dgm:pt>
    <dgm:pt modelId="{08C144B2-F625-41F3-AEF6-C019DB25FBE6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F4122272-D7FE-46D9-9866-CA9F8A1A4A29}" type="parTrans" cxnId="{5060AD89-7046-4CBD-8BBD-47B2096E3075}">
      <dgm:prSet/>
      <dgm:spPr/>
      <dgm:t>
        <a:bodyPr/>
        <a:lstStyle/>
        <a:p>
          <a:endParaRPr lang="en-US"/>
        </a:p>
      </dgm:t>
    </dgm:pt>
    <dgm:pt modelId="{5D0D1FFB-A0F8-45EA-875C-397A649ED93D}" type="sibTrans" cxnId="{5060AD89-7046-4CBD-8BBD-47B2096E3075}">
      <dgm:prSet/>
      <dgm:spPr/>
      <dgm:t>
        <a:bodyPr/>
        <a:lstStyle/>
        <a:p>
          <a:endParaRPr lang="en-US"/>
        </a:p>
      </dgm:t>
    </dgm:pt>
    <dgm:pt modelId="{CACCF016-263E-4C43-8264-949BD128AB8D}">
      <dgm:prSet phldrT="[Text]"/>
      <dgm:spPr/>
      <dgm:t>
        <a:bodyPr/>
        <a:lstStyle/>
        <a:p>
          <a:r>
            <a:rPr lang="en-US" dirty="0"/>
            <a:t>Create CSOM/PowerShell script to implement new branding strategy (revert to OOTB Master Page/</a:t>
          </a:r>
          <a:r>
            <a:rPr lang="en-US" dirty="0" err="1"/>
            <a:t>unghost</a:t>
          </a:r>
          <a:r>
            <a:rPr lang="en-US" dirty="0"/>
            <a:t> Master Page/CSS file/use themes)</a:t>
          </a:r>
        </a:p>
      </dgm:t>
    </dgm:pt>
    <dgm:pt modelId="{669B67B8-F0C1-4C63-B26C-6632F9F42E93}" type="parTrans" cxnId="{9CD07149-7280-4BC2-9D1A-EB1CAFA569B4}">
      <dgm:prSet/>
      <dgm:spPr/>
      <dgm:t>
        <a:bodyPr/>
        <a:lstStyle/>
        <a:p>
          <a:endParaRPr lang="en-US"/>
        </a:p>
      </dgm:t>
    </dgm:pt>
    <dgm:pt modelId="{A09A2B59-B341-4B63-9814-71C33E1CD8C5}" type="sibTrans" cxnId="{9CD07149-7280-4BC2-9D1A-EB1CAFA569B4}">
      <dgm:prSet/>
      <dgm:spPr/>
      <dgm:t>
        <a:bodyPr/>
        <a:lstStyle/>
        <a:p>
          <a:endParaRPr lang="en-US"/>
        </a:p>
      </dgm:t>
    </dgm:pt>
    <dgm:pt modelId="{7BB9F11B-AE9F-431E-ABCC-E33EAEA56E68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2C17D47A-5A9A-4E28-8FC2-7C7D3D4B1F24}" type="parTrans" cxnId="{D4C06DFF-A473-4E2A-8CB3-1DDD7BE44B2C}">
      <dgm:prSet/>
      <dgm:spPr/>
      <dgm:t>
        <a:bodyPr/>
        <a:lstStyle/>
        <a:p>
          <a:endParaRPr lang="en-US"/>
        </a:p>
      </dgm:t>
    </dgm:pt>
    <dgm:pt modelId="{81161B0E-3A5D-42E8-BD0C-84B72AEB1BD8}" type="sibTrans" cxnId="{D4C06DFF-A473-4E2A-8CB3-1DDD7BE44B2C}">
      <dgm:prSet/>
      <dgm:spPr/>
      <dgm:t>
        <a:bodyPr/>
        <a:lstStyle/>
        <a:p>
          <a:endParaRPr lang="en-US"/>
        </a:p>
      </dgm:t>
    </dgm:pt>
    <dgm:pt modelId="{39103F85-7089-4B6E-9752-3707C93D0FCE}">
      <dgm:prSet phldrT="[Text]"/>
      <dgm:spPr/>
      <dgm:t>
        <a:bodyPr/>
        <a:lstStyle/>
        <a:p>
          <a:r>
            <a:rPr lang="en-US" dirty="0"/>
            <a:t>Create new sites with new branding strategy</a:t>
          </a:r>
        </a:p>
      </dgm:t>
    </dgm:pt>
    <dgm:pt modelId="{9171A811-D7E5-4907-A957-4FBDB85DE1E7}" type="parTrans" cxnId="{26C3FEE8-89CE-489D-8811-B5C158CA1286}">
      <dgm:prSet/>
      <dgm:spPr/>
      <dgm:t>
        <a:bodyPr/>
        <a:lstStyle/>
        <a:p>
          <a:endParaRPr lang="en-US"/>
        </a:p>
      </dgm:t>
    </dgm:pt>
    <dgm:pt modelId="{2A61DEF6-BBB7-4492-BBDE-0DC552B0F5D0}" type="sibTrans" cxnId="{26C3FEE8-89CE-489D-8811-B5C158CA1286}">
      <dgm:prSet/>
      <dgm:spPr/>
      <dgm:t>
        <a:bodyPr/>
        <a:lstStyle/>
        <a:p>
          <a:endParaRPr lang="en-US"/>
        </a:p>
      </dgm:t>
    </dgm:pt>
    <dgm:pt modelId="{2832384F-BF3A-4C95-9F00-AB64C0C26457}">
      <dgm:prSet phldrT="[Text]"/>
      <dgm:spPr/>
      <dgm:t>
        <a:bodyPr/>
        <a:lstStyle/>
        <a:p>
          <a:r>
            <a:rPr lang="en-US" dirty="0"/>
            <a:t>Remove FTC branding solution (including any non-referenced FTC Master Pages </a:t>
          </a:r>
          <a:r>
            <a:rPr lang="en-US" dirty="0" err="1"/>
            <a:t>etc</a:t>
          </a:r>
          <a:r>
            <a:rPr lang="en-US" dirty="0"/>
            <a:t>)</a:t>
          </a:r>
        </a:p>
      </dgm:t>
    </dgm:pt>
    <dgm:pt modelId="{5197EF7D-9EF5-4578-9E8D-227EB754962D}" type="parTrans" cxnId="{6DDF7EFA-D0E6-44F2-87E4-DE98AF2071DE}">
      <dgm:prSet/>
      <dgm:spPr/>
      <dgm:t>
        <a:bodyPr/>
        <a:lstStyle/>
        <a:p>
          <a:endParaRPr lang="en-US"/>
        </a:p>
      </dgm:t>
    </dgm:pt>
    <dgm:pt modelId="{3EF0CFE6-C7AF-46FE-B1D7-2C0BF4B9874E}" type="sibTrans" cxnId="{6DDF7EFA-D0E6-44F2-87E4-DE98AF2071DE}">
      <dgm:prSet/>
      <dgm:spPr/>
      <dgm:t>
        <a:bodyPr/>
        <a:lstStyle/>
        <a:p>
          <a:endParaRPr lang="en-US"/>
        </a:p>
      </dgm:t>
    </dgm:pt>
    <dgm:pt modelId="{6001182A-73D3-4B3E-A007-5D0A46B2C7FA}" type="pres">
      <dgm:prSet presAssocID="{490735EC-AC23-4D6E-99B8-74935C957CB9}" presName="linearFlow" presStyleCnt="0">
        <dgm:presLayoutVars>
          <dgm:dir/>
          <dgm:animLvl val="lvl"/>
          <dgm:resizeHandles val="exact"/>
        </dgm:presLayoutVars>
      </dgm:prSet>
      <dgm:spPr/>
    </dgm:pt>
    <dgm:pt modelId="{BDE83832-3F0F-4178-BA9C-FD87974E4F86}" type="pres">
      <dgm:prSet presAssocID="{4C4357F3-5421-443A-B471-53181CC84D38}" presName="composite" presStyleCnt="0"/>
      <dgm:spPr/>
    </dgm:pt>
    <dgm:pt modelId="{A02E3914-EB58-44A0-AA70-FC24D349FD27}" type="pres">
      <dgm:prSet presAssocID="{4C4357F3-5421-443A-B471-53181CC84D38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61741A86-82F5-4CA4-AE81-A5345A67650C}" type="pres">
      <dgm:prSet presAssocID="{4C4357F3-5421-443A-B471-53181CC84D38}" presName="descendantText" presStyleLbl="alignAcc1" presStyleIdx="0" presStyleCnt="3">
        <dgm:presLayoutVars>
          <dgm:bulletEnabled val="1"/>
        </dgm:presLayoutVars>
      </dgm:prSet>
      <dgm:spPr/>
    </dgm:pt>
    <dgm:pt modelId="{0F6CE106-951A-4843-A725-F37169CD2100}" type="pres">
      <dgm:prSet presAssocID="{34B086A2-0CD5-4FCC-A80D-C7D074CA7863}" presName="sp" presStyleCnt="0"/>
      <dgm:spPr/>
    </dgm:pt>
    <dgm:pt modelId="{DEFE8878-4C35-4134-A9F8-9C5FF13E8EDF}" type="pres">
      <dgm:prSet presAssocID="{08C144B2-F625-41F3-AEF6-C019DB25FBE6}" presName="composite" presStyleCnt="0"/>
      <dgm:spPr/>
    </dgm:pt>
    <dgm:pt modelId="{A3BB6B3E-0F77-480D-B55C-34EC2A37EC6A}" type="pres">
      <dgm:prSet presAssocID="{08C144B2-F625-41F3-AEF6-C019DB25FBE6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B4144635-417D-46FB-87B4-01EFC64C0E57}" type="pres">
      <dgm:prSet presAssocID="{08C144B2-F625-41F3-AEF6-C019DB25FBE6}" presName="descendantText" presStyleLbl="alignAcc1" presStyleIdx="1" presStyleCnt="3">
        <dgm:presLayoutVars>
          <dgm:bulletEnabled val="1"/>
        </dgm:presLayoutVars>
      </dgm:prSet>
      <dgm:spPr/>
    </dgm:pt>
    <dgm:pt modelId="{BB978676-3256-4D83-A8B9-9AA62E7EBC5F}" type="pres">
      <dgm:prSet presAssocID="{5D0D1FFB-A0F8-45EA-875C-397A649ED93D}" presName="sp" presStyleCnt="0"/>
      <dgm:spPr/>
    </dgm:pt>
    <dgm:pt modelId="{2428DD14-5085-4038-BCAC-C07C4B5C91F7}" type="pres">
      <dgm:prSet presAssocID="{7BB9F11B-AE9F-431E-ABCC-E33EAEA56E68}" presName="composite" presStyleCnt="0"/>
      <dgm:spPr/>
    </dgm:pt>
    <dgm:pt modelId="{51ABD8CA-A16C-4186-A376-D8A9FF82B675}" type="pres">
      <dgm:prSet presAssocID="{7BB9F11B-AE9F-431E-ABCC-E33EAEA56E68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EF464EAD-0924-4D31-A599-3451C77E8D20}" type="pres">
      <dgm:prSet presAssocID="{7BB9F11B-AE9F-431E-ABCC-E33EAEA56E68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4CA58A28-68F7-4759-8FF1-FE3C30812308}" type="presOf" srcId="{4C4357F3-5421-443A-B471-53181CC84D38}" destId="{A02E3914-EB58-44A0-AA70-FC24D349FD27}" srcOrd="0" destOrd="0" presId="urn:microsoft.com/office/officeart/2005/8/layout/chevron2"/>
    <dgm:cxn modelId="{9CD07149-7280-4BC2-9D1A-EB1CAFA569B4}" srcId="{08C144B2-F625-41F3-AEF6-C019DB25FBE6}" destId="{CACCF016-263E-4C43-8264-949BD128AB8D}" srcOrd="0" destOrd="0" parTransId="{669B67B8-F0C1-4C63-B26C-6632F9F42E93}" sibTransId="{A09A2B59-B341-4B63-9814-71C33E1CD8C5}"/>
    <dgm:cxn modelId="{396D6E78-5C8D-406E-BE9A-56338F084889}" srcId="{4C4357F3-5421-443A-B471-53181CC84D38}" destId="{D7DA0CC3-11FF-44A6-A805-18257A241B18}" srcOrd="0" destOrd="0" parTransId="{273DFD89-3A85-4287-BB0D-B176E62BB1A3}" sibTransId="{D4505BB8-2678-4A35-8838-A861DEAB81B8}"/>
    <dgm:cxn modelId="{9DF39C59-DFFE-4ACD-A209-B2CCC6BC5397}" type="presOf" srcId="{39103F85-7089-4B6E-9752-3707C93D0FCE}" destId="{EF464EAD-0924-4D31-A599-3451C77E8D20}" srcOrd="0" destOrd="0" presId="urn:microsoft.com/office/officeart/2005/8/layout/chevron2"/>
    <dgm:cxn modelId="{E5EC5C7B-74C2-4D35-9B0B-313040231E8A}" srcId="{490735EC-AC23-4D6E-99B8-74935C957CB9}" destId="{4C4357F3-5421-443A-B471-53181CC84D38}" srcOrd="0" destOrd="0" parTransId="{EADF9432-B2EC-4493-B936-2AA29B94A9B4}" sibTransId="{34B086A2-0CD5-4FCC-A80D-C7D074CA7863}"/>
    <dgm:cxn modelId="{DE3AF483-982B-430A-905D-74854E233CB1}" type="presOf" srcId="{2832384F-BF3A-4C95-9F00-AB64C0C26457}" destId="{EF464EAD-0924-4D31-A599-3451C77E8D20}" srcOrd="0" destOrd="1" presId="urn:microsoft.com/office/officeart/2005/8/layout/chevron2"/>
    <dgm:cxn modelId="{5060AD89-7046-4CBD-8BBD-47B2096E3075}" srcId="{490735EC-AC23-4D6E-99B8-74935C957CB9}" destId="{08C144B2-F625-41F3-AEF6-C019DB25FBE6}" srcOrd="1" destOrd="0" parTransId="{F4122272-D7FE-46D9-9866-CA9F8A1A4A29}" sibTransId="{5D0D1FFB-A0F8-45EA-875C-397A649ED93D}"/>
    <dgm:cxn modelId="{3CDE38A9-9F46-49FB-AB5D-8AC6612D4BAC}" type="presOf" srcId="{D7DA0CC3-11FF-44A6-A805-18257A241B18}" destId="{61741A86-82F5-4CA4-AE81-A5345A67650C}" srcOrd="0" destOrd="0" presId="urn:microsoft.com/office/officeart/2005/8/layout/chevron2"/>
    <dgm:cxn modelId="{799A70B0-EB76-4FD1-A73E-20573D5328F9}" type="presOf" srcId="{CACCF016-263E-4C43-8264-949BD128AB8D}" destId="{B4144635-417D-46FB-87B4-01EFC64C0E57}" srcOrd="0" destOrd="0" presId="urn:microsoft.com/office/officeart/2005/8/layout/chevron2"/>
    <dgm:cxn modelId="{54F314B3-F148-49E2-9B82-CAA705EEBECB}" type="presOf" srcId="{7BB9F11B-AE9F-431E-ABCC-E33EAEA56E68}" destId="{51ABD8CA-A16C-4186-A376-D8A9FF82B675}" srcOrd="0" destOrd="0" presId="urn:microsoft.com/office/officeart/2005/8/layout/chevron2"/>
    <dgm:cxn modelId="{B92831C6-21EB-4E6C-8354-800BCFC639DA}" type="presOf" srcId="{08C144B2-F625-41F3-AEF6-C019DB25FBE6}" destId="{A3BB6B3E-0F77-480D-B55C-34EC2A37EC6A}" srcOrd="0" destOrd="0" presId="urn:microsoft.com/office/officeart/2005/8/layout/chevron2"/>
    <dgm:cxn modelId="{A07820D4-6C82-4590-8429-E4453252D2B6}" type="presOf" srcId="{490735EC-AC23-4D6E-99B8-74935C957CB9}" destId="{6001182A-73D3-4B3E-A007-5D0A46B2C7FA}" srcOrd="0" destOrd="0" presId="urn:microsoft.com/office/officeart/2005/8/layout/chevron2"/>
    <dgm:cxn modelId="{26C3FEE8-89CE-489D-8811-B5C158CA1286}" srcId="{7BB9F11B-AE9F-431E-ABCC-E33EAEA56E68}" destId="{39103F85-7089-4B6E-9752-3707C93D0FCE}" srcOrd="0" destOrd="0" parTransId="{9171A811-D7E5-4907-A957-4FBDB85DE1E7}" sibTransId="{2A61DEF6-BBB7-4492-BBDE-0DC552B0F5D0}"/>
    <dgm:cxn modelId="{6DDF7EFA-D0E6-44F2-87E4-DE98AF2071DE}" srcId="{7BB9F11B-AE9F-431E-ABCC-E33EAEA56E68}" destId="{2832384F-BF3A-4C95-9F00-AB64C0C26457}" srcOrd="1" destOrd="0" parTransId="{5197EF7D-9EF5-4578-9E8D-227EB754962D}" sibTransId="{3EF0CFE6-C7AF-46FE-B1D7-2C0BF4B9874E}"/>
    <dgm:cxn modelId="{D4C06DFF-A473-4E2A-8CB3-1DDD7BE44B2C}" srcId="{490735EC-AC23-4D6E-99B8-74935C957CB9}" destId="{7BB9F11B-AE9F-431E-ABCC-E33EAEA56E68}" srcOrd="2" destOrd="0" parTransId="{2C17D47A-5A9A-4E28-8FC2-7C7D3D4B1F24}" sibTransId="{81161B0E-3A5D-42E8-BD0C-84B72AEB1BD8}"/>
    <dgm:cxn modelId="{C1A95052-91AA-4869-8A72-639D70F511F4}" type="presParOf" srcId="{6001182A-73D3-4B3E-A007-5D0A46B2C7FA}" destId="{BDE83832-3F0F-4178-BA9C-FD87974E4F86}" srcOrd="0" destOrd="0" presId="urn:microsoft.com/office/officeart/2005/8/layout/chevron2"/>
    <dgm:cxn modelId="{61F5F77F-FF4C-4DB2-9623-456C80E36C15}" type="presParOf" srcId="{BDE83832-3F0F-4178-BA9C-FD87974E4F86}" destId="{A02E3914-EB58-44A0-AA70-FC24D349FD27}" srcOrd="0" destOrd="0" presId="urn:microsoft.com/office/officeart/2005/8/layout/chevron2"/>
    <dgm:cxn modelId="{0D21C58B-3290-4231-8701-302B5B19FEA1}" type="presParOf" srcId="{BDE83832-3F0F-4178-BA9C-FD87974E4F86}" destId="{61741A86-82F5-4CA4-AE81-A5345A67650C}" srcOrd="1" destOrd="0" presId="urn:microsoft.com/office/officeart/2005/8/layout/chevron2"/>
    <dgm:cxn modelId="{932D9D9F-FFF8-4A65-B4B8-B528DC0B43E9}" type="presParOf" srcId="{6001182A-73D3-4B3E-A007-5D0A46B2C7FA}" destId="{0F6CE106-951A-4843-A725-F37169CD2100}" srcOrd="1" destOrd="0" presId="urn:microsoft.com/office/officeart/2005/8/layout/chevron2"/>
    <dgm:cxn modelId="{8AD43922-711B-441F-991E-A086C9D3171B}" type="presParOf" srcId="{6001182A-73D3-4B3E-A007-5D0A46B2C7FA}" destId="{DEFE8878-4C35-4134-A9F8-9C5FF13E8EDF}" srcOrd="2" destOrd="0" presId="urn:microsoft.com/office/officeart/2005/8/layout/chevron2"/>
    <dgm:cxn modelId="{A0EAA7FD-B276-423E-9154-81BBFF1FA029}" type="presParOf" srcId="{DEFE8878-4C35-4134-A9F8-9C5FF13E8EDF}" destId="{A3BB6B3E-0F77-480D-B55C-34EC2A37EC6A}" srcOrd="0" destOrd="0" presId="urn:microsoft.com/office/officeart/2005/8/layout/chevron2"/>
    <dgm:cxn modelId="{C8AF9E93-297D-457C-A6D5-DEB742852C6F}" type="presParOf" srcId="{DEFE8878-4C35-4134-A9F8-9C5FF13E8EDF}" destId="{B4144635-417D-46FB-87B4-01EFC64C0E57}" srcOrd="1" destOrd="0" presId="urn:microsoft.com/office/officeart/2005/8/layout/chevron2"/>
    <dgm:cxn modelId="{A1660129-0789-4525-A9E9-234CC9EB7DC7}" type="presParOf" srcId="{6001182A-73D3-4B3E-A007-5D0A46B2C7FA}" destId="{BB978676-3256-4D83-A8B9-9AA62E7EBC5F}" srcOrd="3" destOrd="0" presId="urn:microsoft.com/office/officeart/2005/8/layout/chevron2"/>
    <dgm:cxn modelId="{DBDA53BB-9685-4E39-8B2F-AAD9AA5F1360}" type="presParOf" srcId="{6001182A-73D3-4B3E-A007-5D0A46B2C7FA}" destId="{2428DD14-5085-4038-BCAC-C07C4B5C91F7}" srcOrd="4" destOrd="0" presId="urn:microsoft.com/office/officeart/2005/8/layout/chevron2"/>
    <dgm:cxn modelId="{DA849564-BB88-4BDB-A10D-6EAE97A8B75A}" type="presParOf" srcId="{2428DD14-5085-4038-BCAC-C07C4B5C91F7}" destId="{51ABD8CA-A16C-4186-A376-D8A9FF82B675}" srcOrd="0" destOrd="0" presId="urn:microsoft.com/office/officeart/2005/8/layout/chevron2"/>
    <dgm:cxn modelId="{9536D3F8-3EF5-4837-95BB-01496FACA5D2}" type="presParOf" srcId="{2428DD14-5085-4038-BCAC-C07C4B5C91F7}" destId="{EF464EAD-0924-4D31-A599-3451C77E8D2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0735EC-AC23-4D6E-99B8-74935C957CB9}" type="doc">
      <dgm:prSet loTypeId="urn:microsoft.com/office/officeart/2005/8/layout/chevron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C4357F3-5421-443A-B471-53181CC84D38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EADF9432-B2EC-4493-B936-2AA29B94A9B4}" type="parTrans" cxnId="{E5EC5C7B-74C2-4D35-9B0B-313040231E8A}">
      <dgm:prSet/>
      <dgm:spPr/>
      <dgm:t>
        <a:bodyPr/>
        <a:lstStyle/>
        <a:p>
          <a:endParaRPr lang="en-US"/>
        </a:p>
      </dgm:t>
    </dgm:pt>
    <dgm:pt modelId="{34B086A2-0CD5-4FCC-A80D-C7D074CA7863}" type="sibTrans" cxnId="{E5EC5C7B-74C2-4D35-9B0B-313040231E8A}">
      <dgm:prSet/>
      <dgm:spPr/>
      <dgm:t>
        <a:bodyPr/>
        <a:lstStyle/>
        <a:p>
          <a:endParaRPr lang="en-US"/>
        </a:p>
      </dgm:t>
    </dgm:pt>
    <dgm:pt modelId="{D7DA0CC3-11FF-44A6-A805-18257A241B18}">
      <dgm:prSet phldrT="[Text]"/>
      <dgm:spPr/>
      <dgm:t>
        <a:bodyPr/>
        <a:lstStyle/>
        <a:p>
          <a:r>
            <a:rPr lang="en-US" dirty="0"/>
            <a:t>Identify custom web controls and web parts used</a:t>
          </a:r>
        </a:p>
      </dgm:t>
    </dgm:pt>
    <dgm:pt modelId="{273DFD89-3A85-4287-BB0D-B176E62BB1A3}" type="parTrans" cxnId="{396D6E78-5C8D-406E-BE9A-56338F084889}">
      <dgm:prSet/>
      <dgm:spPr/>
      <dgm:t>
        <a:bodyPr/>
        <a:lstStyle/>
        <a:p>
          <a:endParaRPr lang="en-US"/>
        </a:p>
      </dgm:t>
    </dgm:pt>
    <dgm:pt modelId="{D4505BB8-2678-4A35-8838-A861DEAB81B8}" type="sibTrans" cxnId="{396D6E78-5C8D-406E-BE9A-56338F084889}">
      <dgm:prSet/>
      <dgm:spPr/>
      <dgm:t>
        <a:bodyPr/>
        <a:lstStyle/>
        <a:p>
          <a:endParaRPr lang="en-US"/>
        </a:p>
      </dgm:t>
    </dgm:pt>
    <dgm:pt modelId="{08C144B2-F625-41F3-AEF6-C019DB25FBE6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F4122272-D7FE-46D9-9866-CA9F8A1A4A29}" type="parTrans" cxnId="{5060AD89-7046-4CBD-8BBD-47B2096E3075}">
      <dgm:prSet/>
      <dgm:spPr/>
      <dgm:t>
        <a:bodyPr/>
        <a:lstStyle/>
        <a:p>
          <a:endParaRPr lang="en-US"/>
        </a:p>
      </dgm:t>
    </dgm:pt>
    <dgm:pt modelId="{5D0D1FFB-A0F8-45EA-875C-397A649ED93D}" type="sibTrans" cxnId="{5060AD89-7046-4CBD-8BBD-47B2096E3075}">
      <dgm:prSet/>
      <dgm:spPr/>
      <dgm:t>
        <a:bodyPr/>
        <a:lstStyle/>
        <a:p>
          <a:endParaRPr lang="en-US"/>
        </a:p>
      </dgm:t>
    </dgm:pt>
    <dgm:pt modelId="{CACCF016-263E-4C43-8264-949BD128AB8D}">
      <dgm:prSet phldrT="[Text]"/>
      <dgm:spPr/>
      <dgm:t>
        <a:bodyPr/>
        <a:lstStyle/>
        <a:p>
          <a:r>
            <a:rPr lang="en-US" dirty="0"/>
            <a:t>Create CSOM/PowerShell script to add the Custom Action to the affected sites</a:t>
          </a:r>
        </a:p>
      </dgm:t>
    </dgm:pt>
    <dgm:pt modelId="{669B67B8-F0C1-4C63-B26C-6632F9F42E93}" type="parTrans" cxnId="{9CD07149-7280-4BC2-9D1A-EB1CAFA569B4}">
      <dgm:prSet/>
      <dgm:spPr/>
      <dgm:t>
        <a:bodyPr/>
        <a:lstStyle/>
        <a:p>
          <a:endParaRPr lang="en-US"/>
        </a:p>
      </dgm:t>
    </dgm:pt>
    <dgm:pt modelId="{A09A2B59-B341-4B63-9814-71C33E1CD8C5}" type="sibTrans" cxnId="{9CD07149-7280-4BC2-9D1A-EB1CAFA569B4}">
      <dgm:prSet/>
      <dgm:spPr/>
      <dgm:t>
        <a:bodyPr/>
        <a:lstStyle/>
        <a:p>
          <a:endParaRPr lang="en-US"/>
        </a:p>
      </dgm:t>
    </dgm:pt>
    <dgm:pt modelId="{7BB9F11B-AE9F-431E-ABCC-E33EAEA56E68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2C17D47A-5A9A-4E28-8FC2-7C7D3D4B1F24}" type="parTrans" cxnId="{D4C06DFF-A473-4E2A-8CB3-1DDD7BE44B2C}">
      <dgm:prSet/>
      <dgm:spPr/>
      <dgm:t>
        <a:bodyPr/>
        <a:lstStyle/>
        <a:p>
          <a:endParaRPr lang="en-US"/>
        </a:p>
      </dgm:t>
    </dgm:pt>
    <dgm:pt modelId="{81161B0E-3A5D-42E8-BD0C-84B72AEB1BD8}" type="sibTrans" cxnId="{D4C06DFF-A473-4E2A-8CB3-1DDD7BE44B2C}">
      <dgm:prSet/>
      <dgm:spPr/>
      <dgm:t>
        <a:bodyPr/>
        <a:lstStyle/>
        <a:p>
          <a:endParaRPr lang="en-US"/>
        </a:p>
      </dgm:t>
    </dgm:pt>
    <dgm:pt modelId="{39103F85-7089-4B6E-9752-3707C93D0FCE}">
      <dgm:prSet phldrT="[Text]"/>
      <dgm:spPr/>
      <dgm:t>
        <a:bodyPr/>
        <a:lstStyle/>
        <a:p>
          <a:r>
            <a:rPr lang="en-US" dirty="0"/>
            <a:t>Create new sites with new custom action/OOTB web parts being added</a:t>
          </a:r>
        </a:p>
      </dgm:t>
    </dgm:pt>
    <dgm:pt modelId="{9171A811-D7E5-4907-A957-4FBDB85DE1E7}" type="parTrans" cxnId="{26C3FEE8-89CE-489D-8811-B5C158CA1286}">
      <dgm:prSet/>
      <dgm:spPr/>
      <dgm:t>
        <a:bodyPr/>
        <a:lstStyle/>
        <a:p>
          <a:endParaRPr lang="en-US"/>
        </a:p>
      </dgm:t>
    </dgm:pt>
    <dgm:pt modelId="{2A61DEF6-BBB7-4492-BBDE-0DC552B0F5D0}" type="sibTrans" cxnId="{26C3FEE8-89CE-489D-8811-B5C158CA1286}">
      <dgm:prSet/>
      <dgm:spPr/>
      <dgm:t>
        <a:bodyPr/>
        <a:lstStyle/>
        <a:p>
          <a:endParaRPr lang="en-US"/>
        </a:p>
      </dgm:t>
    </dgm:pt>
    <dgm:pt modelId="{2832384F-BF3A-4C95-9F00-AB64C0C26457}">
      <dgm:prSet phldrT="[Text]"/>
      <dgm:spPr/>
      <dgm:t>
        <a:bodyPr/>
        <a:lstStyle/>
        <a:p>
          <a:r>
            <a:rPr lang="en-US" dirty="0"/>
            <a:t>Remove FTC custom web control/web part solution</a:t>
          </a:r>
        </a:p>
      </dgm:t>
    </dgm:pt>
    <dgm:pt modelId="{5197EF7D-9EF5-4578-9E8D-227EB754962D}" type="parTrans" cxnId="{6DDF7EFA-D0E6-44F2-87E4-DE98AF2071DE}">
      <dgm:prSet/>
      <dgm:spPr/>
      <dgm:t>
        <a:bodyPr/>
        <a:lstStyle/>
        <a:p>
          <a:endParaRPr lang="en-US"/>
        </a:p>
      </dgm:t>
    </dgm:pt>
    <dgm:pt modelId="{3EF0CFE6-C7AF-46FE-B1D7-2C0BF4B9874E}" type="sibTrans" cxnId="{6DDF7EFA-D0E6-44F2-87E4-DE98AF2071DE}">
      <dgm:prSet/>
      <dgm:spPr/>
      <dgm:t>
        <a:bodyPr/>
        <a:lstStyle/>
        <a:p>
          <a:endParaRPr lang="en-US"/>
        </a:p>
      </dgm:t>
    </dgm:pt>
    <dgm:pt modelId="{026264D4-5EE7-4446-AF92-521B8C4C21B3}">
      <dgm:prSet phldrT="[Text]"/>
      <dgm:spPr/>
      <dgm:t>
        <a:bodyPr/>
        <a:lstStyle/>
        <a:p>
          <a:r>
            <a:rPr lang="en-US" dirty="0"/>
            <a:t>4</a:t>
          </a:r>
        </a:p>
      </dgm:t>
    </dgm:pt>
    <dgm:pt modelId="{6B3159D0-B2D8-42C9-A798-FC687E84F3EE}" type="parTrans" cxnId="{A56324D3-ACC5-4351-8505-931A54B809BC}">
      <dgm:prSet/>
      <dgm:spPr/>
      <dgm:t>
        <a:bodyPr/>
        <a:lstStyle/>
        <a:p>
          <a:endParaRPr lang="en-US"/>
        </a:p>
      </dgm:t>
    </dgm:pt>
    <dgm:pt modelId="{7B68D64B-9D4D-4801-A85D-A86C4EF0B6D7}" type="sibTrans" cxnId="{A56324D3-ACC5-4351-8505-931A54B809BC}">
      <dgm:prSet/>
      <dgm:spPr/>
      <dgm:t>
        <a:bodyPr/>
        <a:lstStyle/>
        <a:p>
          <a:endParaRPr lang="en-US"/>
        </a:p>
      </dgm:t>
    </dgm:pt>
    <dgm:pt modelId="{9B564843-D8A0-4195-A5BE-27A5162681F7}">
      <dgm:prSet phldrT="[Text]"/>
      <dgm:spPr/>
      <dgm:t>
        <a:bodyPr/>
        <a:lstStyle/>
        <a:p>
          <a:r>
            <a:rPr lang="en-US" dirty="0"/>
            <a:t>Create script to replace any web parts with script editor/content editor web part</a:t>
          </a:r>
        </a:p>
      </dgm:t>
    </dgm:pt>
    <dgm:pt modelId="{9F917BBD-54EC-451E-9DCD-0261655CDABE}" type="parTrans" cxnId="{0DE9D01A-F2FE-415B-8B5F-AC114F946591}">
      <dgm:prSet/>
      <dgm:spPr/>
      <dgm:t>
        <a:bodyPr/>
        <a:lstStyle/>
        <a:p>
          <a:endParaRPr lang="en-US"/>
        </a:p>
      </dgm:t>
    </dgm:pt>
    <dgm:pt modelId="{A9FCDFC5-E384-4397-9E94-2FC7F81E24E2}" type="sibTrans" cxnId="{0DE9D01A-F2FE-415B-8B5F-AC114F946591}">
      <dgm:prSet/>
      <dgm:spPr/>
      <dgm:t>
        <a:bodyPr/>
        <a:lstStyle/>
        <a:p>
          <a:endParaRPr lang="en-US"/>
        </a:p>
      </dgm:t>
    </dgm:pt>
    <dgm:pt modelId="{5F29E63E-0805-4049-BDBB-C4ADF3A0A2B4}">
      <dgm:prSet phldrT="[Text]"/>
      <dgm:spPr/>
      <dgm:t>
        <a:bodyPr/>
        <a:lstStyle/>
        <a:p>
          <a:r>
            <a:rPr lang="en-US" dirty="0"/>
            <a:t>Create script to remove the custom web controls</a:t>
          </a:r>
        </a:p>
      </dgm:t>
    </dgm:pt>
    <dgm:pt modelId="{C2629FD4-F6B6-4B8C-B95E-7406E70E3F8D}" type="parTrans" cxnId="{FD74F87B-7EAF-4765-8E0C-9ABB94F1C9E4}">
      <dgm:prSet/>
      <dgm:spPr/>
      <dgm:t>
        <a:bodyPr/>
        <a:lstStyle/>
        <a:p>
          <a:endParaRPr lang="en-US"/>
        </a:p>
      </dgm:t>
    </dgm:pt>
    <dgm:pt modelId="{44A766D8-B582-4673-9ED8-74157432CDC8}" type="sibTrans" cxnId="{FD74F87B-7EAF-4765-8E0C-9ABB94F1C9E4}">
      <dgm:prSet/>
      <dgm:spPr/>
      <dgm:t>
        <a:bodyPr/>
        <a:lstStyle/>
        <a:p>
          <a:endParaRPr lang="en-US"/>
        </a:p>
      </dgm:t>
    </dgm:pt>
    <dgm:pt modelId="{6001182A-73D3-4B3E-A007-5D0A46B2C7FA}" type="pres">
      <dgm:prSet presAssocID="{490735EC-AC23-4D6E-99B8-74935C957CB9}" presName="linearFlow" presStyleCnt="0">
        <dgm:presLayoutVars>
          <dgm:dir/>
          <dgm:animLvl val="lvl"/>
          <dgm:resizeHandles val="exact"/>
        </dgm:presLayoutVars>
      </dgm:prSet>
      <dgm:spPr/>
    </dgm:pt>
    <dgm:pt modelId="{BDE83832-3F0F-4178-BA9C-FD87974E4F86}" type="pres">
      <dgm:prSet presAssocID="{4C4357F3-5421-443A-B471-53181CC84D38}" presName="composite" presStyleCnt="0"/>
      <dgm:spPr/>
    </dgm:pt>
    <dgm:pt modelId="{A02E3914-EB58-44A0-AA70-FC24D349FD27}" type="pres">
      <dgm:prSet presAssocID="{4C4357F3-5421-443A-B471-53181CC84D38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61741A86-82F5-4CA4-AE81-A5345A67650C}" type="pres">
      <dgm:prSet presAssocID="{4C4357F3-5421-443A-B471-53181CC84D38}" presName="descendantText" presStyleLbl="alignAcc1" presStyleIdx="0" presStyleCnt="4">
        <dgm:presLayoutVars>
          <dgm:bulletEnabled val="1"/>
        </dgm:presLayoutVars>
      </dgm:prSet>
      <dgm:spPr/>
    </dgm:pt>
    <dgm:pt modelId="{0F6CE106-951A-4843-A725-F37169CD2100}" type="pres">
      <dgm:prSet presAssocID="{34B086A2-0CD5-4FCC-A80D-C7D074CA7863}" presName="sp" presStyleCnt="0"/>
      <dgm:spPr/>
    </dgm:pt>
    <dgm:pt modelId="{DEFE8878-4C35-4134-A9F8-9C5FF13E8EDF}" type="pres">
      <dgm:prSet presAssocID="{08C144B2-F625-41F3-AEF6-C019DB25FBE6}" presName="composite" presStyleCnt="0"/>
      <dgm:spPr/>
    </dgm:pt>
    <dgm:pt modelId="{A3BB6B3E-0F77-480D-B55C-34EC2A37EC6A}" type="pres">
      <dgm:prSet presAssocID="{08C144B2-F625-41F3-AEF6-C019DB25FBE6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B4144635-417D-46FB-87B4-01EFC64C0E57}" type="pres">
      <dgm:prSet presAssocID="{08C144B2-F625-41F3-AEF6-C019DB25FBE6}" presName="descendantText" presStyleLbl="alignAcc1" presStyleIdx="1" presStyleCnt="4">
        <dgm:presLayoutVars>
          <dgm:bulletEnabled val="1"/>
        </dgm:presLayoutVars>
      </dgm:prSet>
      <dgm:spPr/>
    </dgm:pt>
    <dgm:pt modelId="{BB978676-3256-4D83-A8B9-9AA62E7EBC5F}" type="pres">
      <dgm:prSet presAssocID="{5D0D1FFB-A0F8-45EA-875C-397A649ED93D}" presName="sp" presStyleCnt="0"/>
      <dgm:spPr/>
    </dgm:pt>
    <dgm:pt modelId="{72903E81-3860-45B9-94F9-3D204870C7B8}" type="pres">
      <dgm:prSet presAssocID="{7BB9F11B-AE9F-431E-ABCC-E33EAEA56E68}" presName="composite" presStyleCnt="0"/>
      <dgm:spPr/>
    </dgm:pt>
    <dgm:pt modelId="{EB025D8E-CBCC-4D57-B791-03CD16AF2D53}" type="pres">
      <dgm:prSet presAssocID="{7BB9F11B-AE9F-431E-ABCC-E33EAEA56E68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6CBA406F-8E85-404D-95A8-6F9BA540A8C0}" type="pres">
      <dgm:prSet presAssocID="{7BB9F11B-AE9F-431E-ABCC-E33EAEA56E68}" presName="descendantText" presStyleLbl="alignAcc1" presStyleIdx="2" presStyleCnt="4">
        <dgm:presLayoutVars>
          <dgm:bulletEnabled val="1"/>
        </dgm:presLayoutVars>
      </dgm:prSet>
      <dgm:spPr/>
    </dgm:pt>
    <dgm:pt modelId="{61F89603-929A-4AC4-971A-F3478B4CC1A8}" type="pres">
      <dgm:prSet presAssocID="{81161B0E-3A5D-42E8-BD0C-84B72AEB1BD8}" presName="sp" presStyleCnt="0"/>
      <dgm:spPr/>
    </dgm:pt>
    <dgm:pt modelId="{EFDEFB96-B2AF-42C6-B280-B666CB1C66C7}" type="pres">
      <dgm:prSet presAssocID="{026264D4-5EE7-4446-AF92-521B8C4C21B3}" presName="composite" presStyleCnt="0"/>
      <dgm:spPr/>
    </dgm:pt>
    <dgm:pt modelId="{4006F658-23CF-4713-8381-327B58BB4508}" type="pres">
      <dgm:prSet presAssocID="{026264D4-5EE7-4446-AF92-521B8C4C21B3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4867D4B7-773D-4DA9-804E-E96AA0F2F287}" type="pres">
      <dgm:prSet presAssocID="{026264D4-5EE7-4446-AF92-521B8C4C21B3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DFB1D302-66B8-4272-93B1-659EAB465DC1}" type="presOf" srcId="{2832384F-BF3A-4C95-9F00-AB64C0C26457}" destId="{4867D4B7-773D-4DA9-804E-E96AA0F2F287}" srcOrd="0" destOrd="1" presId="urn:microsoft.com/office/officeart/2005/8/layout/chevron2"/>
    <dgm:cxn modelId="{0DE9D01A-F2FE-415B-8B5F-AC114F946591}" srcId="{7BB9F11B-AE9F-431E-ABCC-E33EAEA56E68}" destId="{9B564843-D8A0-4195-A5BE-27A5162681F7}" srcOrd="0" destOrd="0" parTransId="{9F917BBD-54EC-451E-9DCD-0261655CDABE}" sibTransId="{A9FCDFC5-E384-4397-9E94-2FC7F81E24E2}"/>
    <dgm:cxn modelId="{4CA58A28-68F7-4759-8FF1-FE3C30812308}" type="presOf" srcId="{4C4357F3-5421-443A-B471-53181CC84D38}" destId="{A02E3914-EB58-44A0-AA70-FC24D349FD27}" srcOrd="0" destOrd="0" presId="urn:microsoft.com/office/officeart/2005/8/layout/chevron2"/>
    <dgm:cxn modelId="{4C187F29-1D62-46A3-8753-D319F7734C93}" type="presOf" srcId="{5F29E63E-0805-4049-BDBB-C4ADF3A0A2B4}" destId="{6CBA406F-8E85-404D-95A8-6F9BA540A8C0}" srcOrd="0" destOrd="1" presId="urn:microsoft.com/office/officeart/2005/8/layout/chevron2"/>
    <dgm:cxn modelId="{322F7133-A8DF-4D08-B60E-9C0B0B35F5BA}" type="presOf" srcId="{026264D4-5EE7-4446-AF92-521B8C4C21B3}" destId="{4006F658-23CF-4713-8381-327B58BB4508}" srcOrd="0" destOrd="0" presId="urn:microsoft.com/office/officeart/2005/8/layout/chevron2"/>
    <dgm:cxn modelId="{9CD07149-7280-4BC2-9D1A-EB1CAFA569B4}" srcId="{08C144B2-F625-41F3-AEF6-C019DB25FBE6}" destId="{CACCF016-263E-4C43-8264-949BD128AB8D}" srcOrd="0" destOrd="0" parTransId="{669B67B8-F0C1-4C63-B26C-6632F9F42E93}" sibTransId="{A09A2B59-B341-4B63-9814-71C33E1CD8C5}"/>
    <dgm:cxn modelId="{0D272D4E-7277-4DC2-8FA0-F19198127628}" type="presOf" srcId="{9B564843-D8A0-4195-A5BE-27A5162681F7}" destId="{6CBA406F-8E85-404D-95A8-6F9BA540A8C0}" srcOrd="0" destOrd="0" presId="urn:microsoft.com/office/officeart/2005/8/layout/chevron2"/>
    <dgm:cxn modelId="{396D6E78-5C8D-406E-BE9A-56338F084889}" srcId="{4C4357F3-5421-443A-B471-53181CC84D38}" destId="{D7DA0CC3-11FF-44A6-A805-18257A241B18}" srcOrd="0" destOrd="0" parTransId="{273DFD89-3A85-4287-BB0D-B176E62BB1A3}" sibTransId="{D4505BB8-2678-4A35-8838-A861DEAB81B8}"/>
    <dgm:cxn modelId="{E5EC5C7B-74C2-4D35-9B0B-313040231E8A}" srcId="{490735EC-AC23-4D6E-99B8-74935C957CB9}" destId="{4C4357F3-5421-443A-B471-53181CC84D38}" srcOrd="0" destOrd="0" parTransId="{EADF9432-B2EC-4493-B936-2AA29B94A9B4}" sibTransId="{34B086A2-0CD5-4FCC-A80D-C7D074CA7863}"/>
    <dgm:cxn modelId="{FD74F87B-7EAF-4765-8E0C-9ABB94F1C9E4}" srcId="{7BB9F11B-AE9F-431E-ABCC-E33EAEA56E68}" destId="{5F29E63E-0805-4049-BDBB-C4ADF3A0A2B4}" srcOrd="1" destOrd="0" parTransId="{C2629FD4-F6B6-4B8C-B95E-7406E70E3F8D}" sibTransId="{44A766D8-B582-4673-9ED8-74157432CDC8}"/>
    <dgm:cxn modelId="{5060AD89-7046-4CBD-8BBD-47B2096E3075}" srcId="{490735EC-AC23-4D6E-99B8-74935C957CB9}" destId="{08C144B2-F625-41F3-AEF6-C019DB25FBE6}" srcOrd="1" destOrd="0" parTransId="{F4122272-D7FE-46D9-9866-CA9F8A1A4A29}" sibTransId="{5D0D1FFB-A0F8-45EA-875C-397A649ED93D}"/>
    <dgm:cxn modelId="{3CDE38A9-9F46-49FB-AB5D-8AC6612D4BAC}" type="presOf" srcId="{D7DA0CC3-11FF-44A6-A805-18257A241B18}" destId="{61741A86-82F5-4CA4-AE81-A5345A67650C}" srcOrd="0" destOrd="0" presId="urn:microsoft.com/office/officeart/2005/8/layout/chevron2"/>
    <dgm:cxn modelId="{799A70B0-EB76-4FD1-A73E-20573D5328F9}" type="presOf" srcId="{CACCF016-263E-4C43-8264-949BD128AB8D}" destId="{B4144635-417D-46FB-87B4-01EFC64C0E57}" srcOrd="0" destOrd="0" presId="urn:microsoft.com/office/officeart/2005/8/layout/chevron2"/>
    <dgm:cxn modelId="{995D32B2-ADBF-4FCE-AF26-EB4A0AF0EE49}" type="presOf" srcId="{7BB9F11B-AE9F-431E-ABCC-E33EAEA56E68}" destId="{EB025D8E-CBCC-4D57-B791-03CD16AF2D53}" srcOrd="0" destOrd="0" presId="urn:microsoft.com/office/officeart/2005/8/layout/chevron2"/>
    <dgm:cxn modelId="{A3962AC6-7D92-4ED9-A947-690D7D89361A}" type="presOf" srcId="{39103F85-7089-4B6E-9752-3707C93D0FCE}" destId="{4867D4B7-773D-4DA9-804E-E96AA0F2F287}" srcOrd="0" destOrd="0" presId="urn:microsoft.com/office/officeart/2005/8/layout/chevron2"/>
    <dgm:cxn modelId="{B92831C6-21EB-4E6C-8354-800BCFC639DA}" type="presOf" srcId="{08C144B2-F625-41F3-AEF6-C019DB25FBE6}" destId="{A3BB6B3E-0F77-480D-B55C-34EC2A37EC6A}" srcOrd="0" destOrd="0" presId="urn:microsoft.com/office/officeart/2005/8/layout/chevron2"/>
    <dgm:cxn modelId="{A56324D3-ACC5-4351-8505-931A54B809BC}" srcId="{490735EC-AC23-4D6E-99B8-74935C957CB9}" destId="{026264D4-5EE7-4446-AF92-521B8C4C21B3}" srcOrd="3" destOrd="0" parTransId="{6B3159D0-B2D8-42C9-A798-FC687E84F3EE}" sibTransId="{7B68D64B-9D4D-4801-A85D-A86C4EF0B6D7}"/>
    <dgm:cxn modelId="{A07820D4-6C82-4590-8429-E4453252D2B6}" type="presOf" srcId="{490735EC-AC23-4D6E-99B8-74935C957CB9}" destId="{6001182A-73D3-4B3E-A007-5D0A46B2C7FA}" srcOrd="0" destOrd="0" presId="urn:microsoft.com/office/officeart/2005/8/layout/chevron2"/>
    <dgm:cxn modelId="{26C3FEE8-89CE-489D-8811-B5C158CA1286}" srcId="{026264D4-5EE7-4446-AF92-521B8C4C21B3}" destId="{39103F85-7089-4B6E-9752-3707C93D0FCE}" srcOrd="0" destOrd="0" parTransId="{9171A811-D7E5-4907-A957-4FBDB85DE1E7}" sibTransId="{2A61DEF6-BBB7-4492-BBDE-0DC552B0F5D0}"/>
    <dgm:cxn modelId="{6DDF7EFA-D0E6-44F2-87E4-DE98AF2071DE}" srcId="{026264D4-5EE7-4446-AF92-521B8C4C21B3}" destId="{2832384F-BF3A-4C95-9F00-AB64C0C26457}" srcOrd="1" destOrd="0" parTransId="{5197EF7D-9EF5-4578-9E8D-227EB754962D}" sibTransId="{3EF0CFE6-C7AF-46FE-B1D7-2C0BF4B9874E}"/>
    <dgm:cxn modelId="{D4C06DFF-A473-4E2A-8CB3-1DDD7BE44B2C}" srcId="{490735EC-AC23-4D6E-99B8-74935C957CB9}" destId="{7BB9F11B-AE9F-431E-ABCC-E33EAEA56E68}" srcOrd="2" destOrd="0" parTransId="{2C17D47A-5A9A-4E28-8FC2-7C7D3D4B1F24}" sibTransId="{81161B0E-3A5D-42E8-BD0C-84B72AEB1BD8}"/>
    <dgm:cxn modelId="{C1A95052-91AA-4869-8A72-639D70F511F4}" type="presParOf" srcId="{6001182A-73D3-4B3E-A007-5D0A46B2C7FA}" destId="{BDE83832-3F0F-4178-BA9C-FD87974E4F86}" srcOrd="0" destOrd="0" presId="urn:microsoft.com/office/officeart/2005/8/layout/chevron2"/>
    <dgm:cxn modelId="{61F5F77F-FF4C-4DB2-9623-456C80E36C15}" type="presParOf" srcId="{BDE83832-3F0F-4178-BA9C-FD87974E4F86}" destId="{A02E3914-EB58-44A0-AA70-FC24D349FD27}" srcOrd="0" destOrd="0" presId="urn:microsoft.com/office/officeart/2005/8/layout/chevron2"/>
    <dgm:cxn modelId="{0D21C58B-3290-4231-8701-302B5B19FEA1}" type="presParOf" srcId="{BDE83832-3F0F-4178-BA9C-FD87974E4F86}" destId="{61741A86-82F5-4CA4-AE81-A5345A67650C}" srcOrd="1" destOrd="0" presId="urn:microsoft.com/office/officeart/2005/8/layout/chevron2"/>
    <dgm:cxn modelId="{932D9D9F-FFF8-4A65-B4B8-B528DC0B43E9}" type="presParOf" srcId="{6001182A-73D3-4B3E-A007-5D0A46B2C7FA}" destId="{0F6CE106-951A-4843-A725-F37169CD2100}" srcOrd="1" destOrd="0" presId="urn:microsoft.com/office/officeart/2005/8/layout/chevron2"/>
    <dgm:cxn modelId="{8AD43922-711B-441F-991E-A086C9D3171B}" type="presParOf" srcId="{6001182A-73D3-4B3E-A007-5D0A46B2C7FA}" destId="{DEFE8878-4C35-4134-A9F8-9C5FF13E8EDF}" srcOrd="2" destOrd="0" presId="urn:microsoft.com/office/officeart/2005/8/layout/chevron2"/>
    <dgm:cxn modelId="{A0EAA7FD-B276-423E-9154-81BBFF1FA029}" type="presParOf" srcId="{DEFE8878-4C35-4134-A9F8-9C5FF13E8EDF}" destId="{A3BB6B3E-0F77-480D-B55C-34EC2A37EC6A}" srcOrd="0" destOrd="0" presId="urn:microsoft.com/office/officeart/2005/8/layout/chevron2"/>
    <dgm:cxn modelId="{C8AF9E93-297D-457C-A6D5-DEB742852C6F}" type="presParOf" srcId="{DEFE8878-4C35-4134-A9F8-9C5FF13E8EDF}" destId="{B4144635-417D-46FB-87B4-01EFC64C0E57}" srcOrd="1" destOrd="0" presId="urn:microsoft.com/office/officeart/2005/8/layout/chevron2"/>
    <dgm:cxn modelId="{A1660129-0789-4525-A9E9-234CC9EB7DC7}" type="presParOf" srcId="{6001182A-73D3-4B3E-A007-5D0A46B2C7FA}" destId="{BB978676-3256-4D83-A8B9-9AA62E7EBC5F}" srcOrd="3" destOrd="0" presId="urn:microsoft.com/office/officeart/2005/8/layout/chevron2"/>
    <dgm:cxn modelId="{581B6F1F-B5DB-46D0-871F-C5BB6DAB5515}" type="presParOf" srcId="{6001182A-73D3-4B3E-A007-5D0A46B2C7FA}" destId="{72903E81-3860-45B9-94F9-3D204870C7B8}" srcOrd="4" destOrd="0" presId="urn:microsoft.com/office/officeart/2005/8/layout/chevron2"/>
    <dgm:cxn modelId="{19D9C49F-022F-4AC1-958C-09A0246DF55C}" type="presParOf" srcId="{72903E81-3860-45B9-94F9-3D204870C7B8}" destId="{EB025D8E-CBCC-4D57-B791-03CD16AF2D53}" srcOrd="0" destOrd="0" presId="urn:microsoft.com/office/officeart/2005/8/layout/chevron2"/>
    <dgm:cxn modelId="{C0EB5EE0-374F-4771-8577-9F3C69000418}" type="presParOf" srcId="{72903E81-3860-45B9-94F9-3D204870C7B8}" destId="{6CBA406F-8E85-404D-95A8-6F9BA540A8C0}" srcOrd="1" destOrd="0" presId="urn:microsoft.com/office/officeart/2005/8/layout/chevron2"/>
    <dgm:cxn modelId="{878B17B1-280A-4236-8A64-3EF0B313A666}" type="presParOf" srcId="{6001182A-73D3-4B3E-A007-5D0A46B2C7FA}" destId="{61F89603-929A-4AC4-971A-F3478B4CC1A8}" srcOrd="5" destOrd="0" presId="urn:microsoft.com/office/officeart/2005/8/layout/chevron2"/>
    <dgm:cxn modelId="{50A5BACB-7709-40C8-8819-EE3DA7312B64}" type="presParOf" srcId="{6001182A-73D3-4B3E-A007-5D0A46B2C7FA}" destId="{EFDEFB96-B2AF-42C6-B280-B666CB1C66C7}" srcOrd="6" destOrd="0" presId="urn:microsoft.com/office/officeart/2005/8/layout/chevron2"/>
    <dgm:cxn modelId="{F5DB4756-A4F2-4003-9E9E-6DCE3E387287}" type="presParOf" srcId="{EFDEFB96-B2AF-42C6-B280-B666CB1C66C7}" destId="{4006F658-23CF-4713-8381-327B58BB4508}" srcOrd="0" destOrd="0" presId="urn:microsoft.com/office/officeart/2005/8/layout/chevron2"/>
    <dgm:cxn modelId="{0F4C1F19-B017-4795-ADD4-9E8DFECB865A}" type="presParOf" srcId="{EFDEFB96-B2AF-42C6-B280-B666CB1C66C7}" destId="{4867D4B7-773D-4DA9-804E-E96AA0F2F28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0735EC-AC23-4D6E-99B8-74935C957CB9}" type="doc">
      <dgm:prSet loTypeId="urn:microsoft.com/office/officeart/2005/8/layout/chevron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C4357F3-5421-443A-B471-53181CC84D38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EADF9432-B2EC-4493-B936-2AA29B94A9B4}" type="parTrans" cxnId="{E5EC5C7B-74C2-4D35-9B0B-313040231E8A}">
      <dgm:prSet/>
      <dgm:spPr/>
      <dgm:t>
        <a:bodyPr/>
        <a:lstStyle/>
        <a:p>
          <a:endParaRPr lang="en-US"/>
        </a:p>
      </dgm:t>
    </dgm:pt>
    <dgm:pt modelId="{34B086A2-0CD5-4FCC-A80D-C7D074CA7863}" type="sibTrans" cxnId="{E5EC5C7B-74C2-4D35-9B0B-313040231E8A}">
      <dgm:prSet/>
      <dgm:spPr/>
      <dgm:t>
        <a:bodyPr/>
        <a:lstStyle/>
        <a:p>
          <a:endParaRPr lang="en-US"/>
        </a:p>
      </dgm:t>
    </dgm:pt>
    <dgm:pt modelId="{D7DA0CC3-11FF-44A6-A805-18257A241B18}">
      <dgm:prSet phldrT="[Text]"/>
      <dgm:spPr/>
      <dgm:t>
        <a:bodyPr/>
        <a:lstStyle/>
        <a:p>
          <a:r>
            <a:rPr lang="en-US" dirty="0"/>
            <a:t>Identify and create User Profile Properties on SharePoint Online based on existing apps/requirements</a:t>
          </a:r>
        </a:p>
      </dgm:t>
    </dgm:pt>
    <dgm:pt modelId="{273DFD89-3A85-4287-BB0D-B176E62BB1A3}" type="parTrans" cxnId="{396D6E78-5C8D-406E-BE9A-56338F084889}">
      <dgm:prSet/>
      <dgm:spPr/>
      <dgm:t>
        <a:bodyPr/>
        <a:lstStyle/>
        <a:p>
          <a:endParaRPr lang="en-US"/>
        </a:p>
      </dgm:t>
    </dgm:pt>
    <dgm:pt modelId="{D4505BB8-2678-4A35-8838-A861DEAB81B8}" type="sibTrans" cxnId="{396D6E78-5C8D-406E-BE9A-56338F084889}">
      <dgm:prSet/>
      <dgm:spPr/>
      <dgm:t>
        <a:bodyPr/>
        <a:lstStyle/>
        <a:p>
          <a:endParaRPr lang="en-US"/>
        </a:p>
      </dgm:t>
    </dgm:pt>
    <dgm:pt modelId="{08C144B2-F625-41F3-AEF6-C019DB25FBE6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F4122272-D7FE-46D9-9866-CA9F8A1A4A29}" type="parTrans" cxnId="{5060AD89-7046-4CBD-8BBD-47B2096E3075}">
      <dgm:prSet/>
      <dgm:spPr/>
      <dgm:t>
        <a:bodyPr/>
        <a:lstStyle/>
        <a:p>
          <a:endParaRPr lang="en-US"/>
        </a:p>
      </dgm:t>
    </dgm:pt>
    <dgm:pt modelId="{5D0D1FFB-A0F8-45EA-875C-397A649ED93D}" type="sibTrans" cxnId="{5060AD89-7046-4CBD-8BBD-47B2096E3075}">
      <dgm:prSet/>
      <dgm:spPr/>
      <dgm:t>
        <a:bodyPr/>
        <a:lstStyle/>
        <a:p>
          <a:endParaRPr lang="en-US"/>
        </a:p>
      </dgm:t>
    </dgm:pt>
    <dgm:pt modelId="{CACCF016-263E-4C43-8264-949BD128AB8D}">
      <dgm:prSet phldrT="[Text]"/>
      <dgm:spPr/>
      <dgm:t>
        <a:bodyPr/>
        <a:lstStyle/>
        <a:p>
          <a:r>
            <a:rPr lang="en-US" dirty="0"/>
            <a:t>Create and periodically schedule custom synchronization tool to perform the bulk updates  </a:t>
          </a:r>
        </a:p>
      </dgm:t>
    </dgm:pt>
    <dgm:pt modelId="{669B67B8-F0C1-4C63-B26C-6632F9F42E93}" type="parTrans" cxnId="{9CD07149-7280-4BC2-9D1A-EB1CAFA569B4}">
      <dgm:prSet/>
      <dgm:spPr/>
      <dgm:t>
        <a:bodyPr/>
        <a:lstStyle/>
        <a:p>
          <a:endParaRPr lang="en-US"/>
        </a:p>
      </dgm:t>
    </dgm:pt>
    <dgm:pt modelId="{A09A2B59-B341-4B63-9814-71C33E1CD8C5}" type="sibTrans" cxnId="{9CD07149-7280-4BC2-9D1A-EB1CAFA569B4}">
      <dgm:prSet/>
      <dgm:spPr/>
      <dgm:t>
        <a:bodyPr/>
        <a:lstStyle/>
        <a:p>
          <a:endParaRPr lang="en-US"/>
        </a:p>
      </dgm:t>
    </dgm:pt>
    <dgm:pt modelId="{7BB9F11B-AE9F-431E-ABCC-E33EAEA56E68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2C17D47A-5A9A-4E28-8FC2-7C7D3D4B1F24}" type="parTrans" cxnId="{D4C06DFF-A473-4E2A-8CB3-1DDD7BE44B2C}">
      <dgm:prSet/>
      <dgm:spPr/>
      <dgm:t>
        <a:bodyPr/>
        <a:lstStyle/>
        <a:p>
          <a:endParaRPr lang="en-US"/>
        </a:p>
      </dgm:t>
    </dgm:pt>
    <dgm:pt modelId="{81161B0E-3A5D-42E8-BD0C-84B72AEB1BD8}" type="sibTrans" cxnId="{D4C06DFF-A473-4E2A-8CB3-1DDD7BE44B2C}">
      <dgm:prSet/>
      <dgm:spPr/>
      <dgm:t>
        <a:bodyPr/>
        <a:lstStyle/>
        <a:p>
          <a:endParaRPr lang="en-US"/>
        </a:p>
      </dgm:t>
    </dgm:pt>
    <dgm:pt modelId="{9B564843-D8A0-4195-A5BE-27A5162681F7}">
      <dgm:prSet phldrT="[Text]"/>
      <dgm:spPr/>
      <dgm:t>
        <a:bodyPr/>
        <a:lstStyle/>
        <a:p>
          <a:r>
            <a:rPr lang="en-US" dirty="0"/>
            <a:t>Adjust any SharePoint customizations which use user properties where needed</a:t>
          </a:r>
        </a:p>
      </dgm:t>
    </dgm:pt>
    <dgm:pt modelId="{9F917BBD-54EC-451E-9DCD-0261655CDABE}" type="parTrans" cxnId="{0DE9D01A-F2FE-415B-8B5F-AC114F946591}">
      <dgm:prSet/>
      <dgm:spPr/>
      <dgm:t>
        <a:bodyPr/>
        <a:lstStyle/>
        <a:p>
          <a:endParaRPr lang="en-US"/>
        </a:p>
      </dgm:t>
    </dgm:pt>
    <dgm:pt modelId="{A9FCDFC5-E384-4397-9E94-2FC7F81E24E2}" type="sibTrans" cxnId="{0DE9D01A-F2FE-415B-8B5F-AC114F946591}">
      <dgm:prSet/>
      <dgm:spPr/>
      <dgm:t>
        <a:bodyPr/>
        <a:lstStyle/>
        <a:p>
          <a:endParaRPr lang="en-US"/>
        </a:p>
      </dgm:t>
    </dgm:pt>
    <dgm:pt modelId="{6001182A-73D3-4B3E-A007-5D0A46B2C7FA}" type="pres">
      <dgm:prSet presAssocID="{490735EC-AC23-4D6E-99B8-74935C957CB9}" presName="linearFlow" presStyleCnt="0">
        <dgm:presLayoutVars>
          <dgm:dir/>
          <dgm:animLvl val="lvl"/>
          <dgm:resizeHandles val="exact"/>
        </dgm:presLayoutVars>
      </dgm:prSet>
      <dgm:spPr/>
    </dgm:pt>
    <dgm:pt modelId="{BDE83832-3F0F-4178-BA9C-FD87974E4F86}" type="pres">
      <dgm:prSet presAssocID="{4C4357F3-5421-443A-B471-53181CC84D38}" presName="composite" presStyleCnt="0"/>
      <dgm:spPr/>
    </dgm:pt>
    <dgm:pt modelId="{A02E3914-EB58-44A0-AA70-FC24D349FD27}" type="pres">
      <dgm:prSet presAssocID="{4C4357F3-5421-443A-B471-53181CC84D38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61741A86-82F5-4CA4-AE81-A5345A67650C}" type="pres">
      <dgm:prSet presAssocID="{4C4357F3-5421-443A-B471-53181CC84D38}" presName="descendantText" presStyleLbl="alignAcc1" presStyleIdx="0" presStyleCnt="3">
        <dgm:presLayoutVars>
          <dgm:bulletEnabled val="1"/>
        </dgm:presLayoutVars>
      </dgm:prSet>
      <dgm:spPr/>
    </dgm:pt>
    <dgm:pt modelId="{0F6CE106-951A-4843-A725-F37169CD2100}" type="pres">
      <dgm:prSet presAssocID="{34B086A2-0CD5-4FCC-A80D-C7D074CA7863}" presName="sp" presStyleCnt="0"/>
      <dgm:spPr/>
    </dgm:pt>
    <dgm:pt modelId="{DEFE8878-4C35-4134-A9F8-9C5FF13E8EDF}" type="pres">
      <dgm:prSet presAssocID="{08C144B2-F625-41F3-AEF6-C019DB25FBE6}" presName="composite" presStyleCnt="0"/>
      <dgm:spPr/>
    </dgm:pt>
    <dgm:pt modelId="{A3BB6B3E-0F77-480D-B55C-34EC2A37EC6A}" type="pres">
      <dgm:prSet presAssocID="{08C144B2-F625-41F3-AEF6-C019DB25FBE6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B4144635-417D-46FB-87B4-01EFC64C0E57}" type="pres">
      <dgm:prSet presAssocID="{08C144B2-F625-41F3-AEF6-C019DB25FBE6}" presName="descendantText" presStyleLbl="alignAcc1" presStyleIdx="1" presStyleCnt="3">
        <dgm:presLayoutVars>
          <dgm:bulletEnabled val="1"/>
        </dgm:presLayoutVars>
      </dgm:prSet>
      <dgm:spPr/>
    </dgm:pt>
    <dgm:pt modelId="{BB978676-3256-4D83-A8B9-9AA62E7EBC5F}" type="pres">
      <dgm:prSet presAssocID="{5D0D1FFB-A0F8-45EA-875C-397A649ED93D}" presName="sp" presStyleCnt="0"/>
      <dgm:spPr/>
    </dgm:pt>
    <dgm:pt modelId="{72903E81-3860-45B9-94F9-3D204870C7B8}" type="pres">
      <dgm:prSet presAssocID="{7BB9F11B-AE9F-431E-ABCC-E33EAEA56E68}" presName="composite" presStyleCnt="0"/>
      <dgm:spPr/>
    </dgm:pt>
    <dgm:pt modelId="{EB025D8E-CBCC-4D57-B791-03CD16AF2D53}" type="pres">
      <dgm:prSet presAssocID="{7BB9F11B-AE9F-431E-ABCC-E33EAEA56E68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6CBA406F-8E85-404D-95A8-6F9BA540A8C0}" type="pres">
      <dgm:prSet presAssocID="{7BB9F11B-AE9F-431E-ABCC-E33EAEA56E68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0DE9D01A-F2FE-415B-8B5F-AC114F946591}" srcId="{7BB9F11B-AE9F-431E-ABCC-E33EAEA56E68}" destId="{9B564843-D8A0-4195-A5BE-27A5162681F7}" srcOrd="0" destOrd="0" parTransId="{9F917BBD-54EC-451E-9DCD-0261655CDABE}" sibTransId="{A9FCDFC5-E384-4397-9E94-2FC7F81E24E2}"/>
    <dgm:cxn modelId="{4CA58A28-68F7-4759-8FF1-FE3C30812308}" type="presOf" srcId="{4C4357F3-5421-443A-B471-53181CC84D38}" destId="{A02E3914-EB58-44A0-AA70-FC24D349FD27}" srcOrd="0" destOrd="0" presId="urn:microsoft.com/office/officeart/2005/8/layout/chevron2"/>
    <dgm:cxn modelId="{9CD07149-7280-4BC2-9D1A-EB1CAFA569B4}" srcId="{08C144B2-F625-41F3-AEF6-C019DB25FBE6}" destId="{CACCF016-263E-4C43-8264-949BD128AB8D}" srcOrd="0" destOrd="0" parTransId="{669B67B8-F0C1-4C63-B26C-6632F9F42E93}" sibTransId="{A09A2B59-B341-4B63-9814-71C33E1CD8C5}"/>
    <dgm:cxn modelId="{0D272D4E-7277-4DC2-8FA0-F19198127628}" type="presOf" srcId="{9B564843-D8A0-4195-A5BE-27A5162681F7}" destId="{6CBA406F-8E85-404D-95A8-6F9BA540A8C0}" srcOrd="0" destOrd="0" presId="urn:microsoft.com/office/officeart/2005/8/layout/chevron2"/>
    <dgm:cxn modelId="{396D6E78-5C8D-406E-BE9A-56338F084889}" srcId="{4C4357F3-5421-443A-B471-53181CC84D38}" destId="{D7DA0CC3-11FF-44A6-A805-18257A241B18}" srcOrd="0" destOrd="0" parTransId="{273DFD89-3A85-4287-BB0D-B176E62BB1A3}" sibTransId="{D4505BB8-2678-4A35-8838-A861DEAB81B8}"/>
    <dgm:cxn modelId="{E5EC5C7B-74C2-4D35-9B0B-313040231E8A}" srcId="{490735EC-AC23-4D6E-99B8-74935C957CB9}" destId="{4C4357F3-5421-443A-B471-53181CC84D38}" srcOrd="0" destOrd="0" parTransId="{EADF9432-B2EC-4493-B936-2AA29B94A9B4}" sibTransId="{34B086A2-0CD5-4FCC-A80D-C7D074CA7863}"/>
    <dgm:cxn modelId="{5060AD89-7046-4CBD-8BBD-47B2096E3075}" srcId="{490735EC-AC23-4D6E-99B8-74935C957CB9}" destId="{08C144B2-F625-41F3-AEF6-C019DB25FBE6}" srcOrd="1" destOrd="0" parTransId="{F4122272-D7FE-46D9-9866-CA9F8A1A4A29}" sibTransId="{5D0D1FFB-A0F8-45EA-875C-397A649ED93D}"/>
    <dgm:cxn modelId="{3CDE38A9-9F46-49FB-AB5D-8AC6612D4BAC}" type="presOf" srcId="{D7DA0CC3-11FF-44A6-A805-18257A241B18}" destId="{61741A86-82F5-4CA4-AE81-A5345A67650C}" srcOrd="0" destOrd="0" presId="urn:microsoft.com/office/officeart/2005/8/layout/chevron2"/>
    <dgm:cxn modelId="{799A70B0-EB76-4FD1-A73E-20573D5328F9}" type="presOf" srcId="{CACCF016-263E-4C43-8264-949BD128AB8D}" destId="{B4144635-417D-46FB-87B4-01EFC64C0E57}" srcOrd="0" destOrd="0" presId="urn:microsoft.com/office/officeart/2005/8/layout/chevron2"/>
    <dgm:cxn modelId="{995D32B2-ADBF-4FCE-AF26-EB4A0AF0EE49}" type="presOf" srcId="{7BB9F11B-AE9F-431E-ABCC-E33EAEA56E68}" destId="{EB025D8E-CBCC-4D57-B791-03CD16AF2D53}" srcOrd="0" destOrd="0" presId="urn:microsoft.com/office/officeart/2005/8/layout/chevron2"/>
    <dgm:cxn modelId="{B92831C6-21EB-4E6C-8354-800BCFC639DA}" type="presOf" srcId="{08C144B2-F625-41F3-AEF6-C019DB25FBE6}" destId="{A3BB6B3E-0F77-480D-B55C-34EC2A37EC6A}" srcOrd="0" destOrd="0" presId="urn:microsoft.com/office/officeart/2005/8/layout/chevron2"/>
    <dgm:cxn modelId="{A07820D4-6C82-4590-8429-E4453252D2B6}" type="presOf" srcId="{490735EC-AC23-4D6E-99B8-74935C957CB9}" destId="{6001182A-73D3-4B3E-A007-5D0A46B2C7FA}" srcOrd="0" destOrd="0" presId="urn:microsoft.com/office/officeart/2005/8/layout/chevron2"/>
    <dgm:cxn modelId="{D4C06DFF-A473-4E2A-8CB3-1DDD7BE44B2C}" srcId="{490735EC-AC23-4D6E-99B8-74935C957CB9}" destId="{7BB9F11B-AE9F-431E-ABCC-E33EAEA56E68}" srcOrd="2" destOrd="0" parTransId="{2C17D47A-5A9A-4E28-8FC2-7C7D3D4B1F24}" sibTransId="{81161B0E-3A5D-42E8-BD0C-84B72AEB1BD8}"/>
    <dgm:cxn modelId="{C1A95052-91AA-4869-8A72-639D70F511F4}" type="presParOf" srcId="{6001182A-73D3-4B3E-A007-5D0A46B2C7FA}" destId="{BDE83832-3F0F-4178-BA9C-FD87974E4F86}" srcOrd="0" destOrd="0" presId="urn:microsoft.com/office/officeart/2005/8/layout/chevron2"/>
    <dgm:cxn modelId="{61F5F77F-FF4C-4DB2-9623-456C80E36C15}" type="presParOf" srcId="{BDE83832-3F0F-4178-BA9C-FD87974E4F86}" destId="{A02E3914-EB58-44A0-AA70-FC24D349FD27}" srcOrd="0" destOrd="0" presId="urn:microsoft.com/office/officeart/2005/8/layout/chevron2"/>
    <dgm:cxn modelId="{0D21C58B-3290-4231-8701-302B5B19FEA1}" type="presParOf" srcId="{BDE83832-3F0F-4178-BA9C-FD87974E4F86}" destId="{61741A86-82F5-4CA4-AE81-A5345A67650C}" srcOrd="1" destOrd="0" presId="urn:microsoft.com/office/officeart/2005/8/layout/chevron2"/>
    <dgm:cxn modelId="{932D9D9F-FFF8-4A65-B4B8-B528DC0B43E9}" type="presParOf" srcId="{6001182A-73D3-4B3E-A007-5D0A46B2C7FA}" destId="{0F6CE106-951A-4843-A725-F37169CD2100}" srcOrd="1" destOrd="0" presId="urn:microsoft.com/office/officeart/2005/8/layout/chevron2"/>
    <dgm:cxn modelId="{8AD43922-711B-441F-991E-A086C9D3171B}" type="presParOf" srcId="{6001182A-73D3-4B3E-A007-5D0A46B2C7FA}" destId="{DEFE8878-4C35-4134-A9F8-9C5FF13E8EDF}" srcOrd="2" destOrd="0" presId="urn:microsoft.com/office/officeart/2005/8/layout/chevron2"/>
    <dgm:cxn modelId="{A0EAA7FD-B276-423E-9154-81BBFF1FA029}" type="presParOf" srcId="{DEFE8878-4C35-4134-A9F8-9C5FF13E8EDF}" destId="{A3BB6B3E-0F77-480D-B55C-34EC2A37EC6A}" srcOrd="0" destOrd="0" presId="urn:microsoft.com/office/officeart/2005/8/layout/chevron2"/>
    <dgm:cxn modelId="{C8AF9E93-297D-457C-A6D5-DEB742852C6F}" type="presParOf" srcId="{DEFE8878-4C35-4134-A9F8-9C5FF13E8EDF}" destId="{B4144635-417D-46FB-87B4-01EFC64C0E57}" srcOrd="1" destOrd="0" presId="urn:microsoft.com/office/officeart/2005/8/layout/chevron2"/>
    <dgm:cxn modelId="{A1660129-0789-4525-A9E9-234CC9EB7DC7}" type="presParOf" srcId="{6001182A-73D3-4B3E-A007-5D0A46B2C7FA}" destId="{BB978676-3256-4D83-A8B9-9AA62E7EBC5F}" srcOrd="3" destOrd="0" presId="urn:microsoft.com/office/officeart/2005/8/layout/chevron2"/>
    <dgm:cxn modelId="{581B6F1F-B5DB-46D0-871F-C5BB6DAB5515}" type="presParOf" srcId="{6001182A-73D3-4B3E-A007-5D0A46B2C7FA}" destId="{72903E81-3860-45B9-94F9-3D204870C7B8}" srcOrd="4" destOrd="0" presId="urn:microsoft.com/office/officeart/2005/8/layout/chevron2"/>
    <dgm:cxn modelId="{19D9C49F-022F-4AC1-958C-09A0246DF55C}" type="presParOf" srcId="{72903E81-3860-45B9-94F9-3D204870C7B8}" destId="{EB025D8E-CBCC-4D57-B791-03CD16AF2D53}" srcOrd="0" destOrd="0" presId="urn:microsoft.com/office/officeart/2005/8/layout/chevron2"/>
    <dgm:cxn modelId="{C0EB5EE0-374F-4771-8577-9F3C69000418}" type="presParOf" srcId="{72903E81-3860-45B9-94F9-3D204870C7B8}" destId="{6CBA406F-8E85-404D-95A8-6F9BA540A8C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90735EC-AC23-4D6E-99B8-74935C957CB9}" type="doc">
      <dgm:prSet loTypeId="urn:microsoft.com/office/officeart/2005/8/layout/chevron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C4357F3-5421-443A-B471-53181CC84D38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EADF9432-B2EC-4493-B936-2AA29B94A9B4}" type="parTrans" cxnId="{E5EC5C7B-74C2-4D35-9B0B-313040231E8A}">
      <dgm:prSet/>
      <dgm:spPr/>
      <dgm:t>
        <a:bodyPr/>
        <a:lstStyle/>
        <a:p>
          <a:endParaRPr lang="en-US"/>
        </a:p>
      </dgm:t>
    </dgm:pt>
    <dgm:pt modelId="{34B086A2-0CD5-4FCC-A80D-C7D074CA7863}" type="sibTrans" cxnId="{E5EC5C7B-74C2-4D35-9B0B-313040231E8A}">
      <dgm:prSet/>
      <dgm:spPr/>
      <dgm:t>
        <a:bodyPr/>
        <a:lstStyle/>
        <a:p>
          <a:endParaRPr lang="en-US"/>
        </a:p>
      </dgm:t>
    </dgm:pt>
    <dgm:pt modelId="{D7DA0CC3-11FF-44A6-A805-18257A241B18}">
      <dgm:prSet phldrT="[Text]"/>
      <dgm:spPr/>
      <dgm:t>
        <a:bodyPr/>
        <a:lstStyle/>
        <a:p>
          <a:r>
            <a:rPr lang="en-US" dirty="0"/>
            <a:t>Identify location for the remote timer job to run (Azure web job, on-</a:t>
          </a:r>
          <a:r>
            <a:rPr lang="en-US" dirty="0" err="1"/>
            <a:t>prem</a:t>
          </a:r>
          <a:r>
            <a:rPr lang="en-US" dirty="0"/>
            <a:t> server executable with scheduled task </a:t>
          </a:r>
          <a:r>
            <a:rPr lang="en-US" dirty="0" err="1"/>
            <a:t>etc</a:t>
          </a:r>
          <a:r>
            <a:rPr lang="en-US" dirty="0"/>
            <a:t>)</a:t>
          </a:r>
        </a:p>
      </dgm:t>
    </dgm:pt>
    <dgm:pt modelId="{273DFD89-3A85-4287-BB0D-B176E62BB1A3}" type="parTrans" cxnId="{396D6E78-5C8D-406E-BE9A-56338F084889}">
      <dgm:prSet/>
      <dgm:spPr/>
      <dgm:t>
        <a:bodyPr/>
        <a:lstStyle/>
        <a:p>
          <a:endParaRPr lang="en-US"/>
        </a:p>
      </dgm:t>
    </dgm:pt>
    <dgm:pt modelId="{D4505BB8-2678-4A35-8838-A861DEAB81B8}" type="sibTrans" cxnId="{396D6E78-5C8D-406E-BE9A-56338F084889}">
      <dgm:prSet/>
      <dgm:spPr/>
      <dgm:t>
        <a:bodyPr/>
        <a:lstStyle/>
        <a:p>
          <a:endParaRPr lang="en-US"/>
        </a:p>
      </dgm:t>
    </dgm:pt>
    <dgm:pt modelId="{08C144B2-F625-41F3-AEF6-C019DB25FBE6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F4122272-D7FE-46D9-9866-CA9F8A1A4A29}" type="parTrans" cxnId="{5060AD89-7046-4CBD-8BBD-47B2096E3075}">
      <dgm:prSet/>
      <dgm:spPr/>
      <dgm:t>
        <a:bodyPr/>
        <a:lstStyle/>
        <a:p>
          <a:endParaRPr lang="en-US"/>
        </a:p>
      </dgm:t>
    </dgm:pt>
    <dgm:pt modelId="{5D0D1FFB-A0F8-45EA-875C-397A649ED93D}" type="sibTrans" cxnId="{5060AD89-7046-4CBD-8BBD-47B2096E3075}">
      <dgm:prSet/>
      <dgm:spPr/>
      <dgm:t>
        <a:bodyPr/>
        <a:lstStyle/>
        <a:p>
          <a:endParaRPr lang="en-US"/>
        </a:p>
      </dgm:t>
    </dgm:pt>
    <dgm:pt modelId="{CACCF016-263E-4C43-8264-949BD128AB8D}">
      <dgm:prSet phldrT="[Text]"/>
      <dgm:spPr/>
      <dgm:t>
        <a:bodyPr/>
        <a:lstStyle/>
        <a:p>
          <a:r>
            <a:rPr lang="en-US" dirty="0"/>
            <a:t>Recreate the FTC functionality using the CSOM/REST API’s</a:t>
          </a:r>
        </a:p>
      </dgm:t>
    </dgm:pt>
    <dgm:pt modelId="{669B67B8-F0C1-4C63-B26C-6632F9F42E93}" type="parTrans" cxnId="{9CD07149-7280-4BC2-9D1A-EB1CAFA569B4}">
      <dgm:prSet/>
      <dgm:spPr/>
      <dgm:t>
        <a:bodyPr/>
        <a:lstStyle/>
        <a:p>
          <a:endParaRPr lang="en-US"/>
        </a:p>
      </dgm:t>
    </dgm:pt>
    <dgm:pt modelId="{A09A2B59-B341-4B63-9814-71C33E1CD8C5}" type="sibTrans" cxnId="{9CD07149-7280-4BC2-9D1A-EB1CAFA569B4}">
      <dgm:prSet/>
      <dgm:spPr/>
      <dgm:t>
        <a:bodyPr/>
        <a:lstStyle/>
        <a:p>
          <a:endParaRPr lang="en-US"/>
        </a:p>
      </dgm:t>
    </dgm:pt>
    <dgm:pt modelId="{7BB9F11B-AE9F-431E-ABCC-E33EAEA56E68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2C17D47A-5A9A-4E28-8FC2-7C7D3D4B1F24}" type="parTrans" cxnId="{D4C06DFF-A473-4E2A-8CB3-1DDD7BE44B2C}">
      <dgm:prSet/>
      <dgm:spPr/>
      <dgm:t>
        <a:bodyPr/>
        <a:lstStyle/>
        <a:p>
          <a:endParaRPr lang="en-US"/>
        </a:p>
      </dgm:t>
    </dgm:pt>
    <dgm:pt modelId="{81161B0E-3A5D-42E8-BD0C-84B72AEB1BD8}" type="sibTrans" cxnId="{D4C06DFF-A473-4E2A-8CB3-1DDD7BE44B2C}">
      <dgm:prSet/>
      <dgm:spPr/>
      <dgm:t>
        <a:bodyPr/>
        <a:lstStyle/>
        <a:p>
          <a:endParaRPr lang="en-US"/>
        </a:p>
      </dgm:t>
    </dgm:pt>
    <dgm:pt modelId="{9B564843-D8A0-4195-A5BE-27A5162681F7}">
      <dgm:prSet phldrT="[Text]"/>
      <dgm:spPr/>
      <dgm:t>
        <a:bodyPr/>
        <a:lstStyle/>
        <a:p>
          <a:r>
            <a:rPr lang="en-US" dirty="0"/>
            <a:t>Activate/schedule the remote timer job and retract the FTC timer job solution</a:t>
          </a:r>
        </a:p>
      </dgm:t>
    </dgm:pt>
    <dgm:pt modelId="{9F917BBD-54EC-451E-9DCD-0261655CDABE}" type="parTrans" cxnId="{0DE9D01A-F2FE-415B-8B5F-AC114F946591}">
      <dgm:prSet/>
      <dgm:spPr/>
      <dgm:t>
        <a:bodyPr/>
        <a:lstStyle/>
        <a:p>
          <a:endParaRPr lang="en-US"/>
        </a:p>
      </dgm:t>
    </dgm:pt>
    <dgm:pt modelId="{A9FCDFC5-E384-4397-9E94-2FC7F81E24E2}" type="sibTrans" cxnId="{0DE9D01A-F2FE-415B-8B5F-AC114F946591}">
      <dgm:prSet/>
      <dgm:spPr/>
      <dgm:t>
        <a:bodyPr/>
        <a:lstStyle/>
        <a:p>
          <a:endParaRPr lang="en-US"/>
        </a:p>
      </dgm:t>
    </dgm:pt>
    <dgm:pt modelId="{6001182A-73D3-4B3E-A007-5D0A46B2C7FA}" type="pres">
      <dgm:prSet presAssocID="{490735EC-AC23-4D6E-99B8-74935C957CB9}" presName="linearFlow" presStyleCnt="0">
        <dgm:presLayoutVars>
          <dgm:dir/>
          <dgm:animLvl val="lvl"/>
          <dgm:resizeHandles val="exact"/>
        </dgm:presLayoutVars>
      </dgm:prSet>
      <dgm:spPr/>
    </dgm:pt>
    <dgm:pt modelId="{BDE83832-3F0F-4178-BA9C-FD87974E4F86}" type="pres">
      <dgm:prSet presAssocID="{4C4357F3-5421-443A-B471-53181CC84D38}" presName="composite" presStyleCnt="0"/>
      <dgm:spPr/>
    </dgm:pt>
    <dgm:pt modelId="{A02E3914-EB58-44A0-AA70-FC24D349FD27}" type="pres">
      <dgm:prSet presAssocID="{4C4357F3-5421-443A-B471-53181CC84D38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61741A86-82F5-4CA4-AE81-A5345A67650C}" type="pres">
      <dgm:prSet presAssocID="{4C4357F3-5421-443A-B471-53181CC84D38}" presName="descendantText" presStyleLbl="alignAcc1" presStyleIdx="0" presStyleCnt="3">
        <dgm:presLayoutVars>
          <dgm:bulletEnabled val="1"/>
        </dgm:presLayoutVars>
      </dgm:prSet>
      <dgm:spPr/>
    </dgm:pt>
    <dgm:pt modelId="{0F6CE106-951A-4843-A725-F37169CD2100}" type="pres">
      <dgm:prSet presAssocID="{34B086A2-0CD5-4FCC-A80D-C7D074CA7863}" presName="sp" presStyleCnt="0"/>
      <dgm:spPr/>
    </dgm:pt>
    <dgm:pt modelId="{DEFE8878-4C35-4134-A9F8-9C5FF13E8EDF}" type="pres">
      <dgm:prSet presAssocID="{08C144B2-F625-41F3-AEF6-C019DB25FBE6}" presName="composite" presStyleCnt="0"/>
      <dgm:spPr/>
    </dgm:pt>
    <dgm:pt modelId="{A3BB6B3E-0F77-480D-B55C-34EC2A37EC6A}" type="pres">
      <dgm:prSet presAssocID="{08C144B2-F625-41F3-AEF6-C019DB25FBE6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B4144635-417D-46FB-87B4-01EFC64C0E57}" type="pres">
      <dgm:prSet presAssocID="{08C144B2-F625-41F3-AEF6-C019DB25FBE6}" presName="descendantText" presStyleLbl="alignAcc1" presStyleIdx="1" presStyleCnt="3">
        <dgm:presLayoutVars>
          <dgm:bulletEnabled val="1"/>
        </dgm:presLayoutVars>
      </dgm:prSet>
      <dgm:spPr/>
    </dgm:pt>
    <dgm:pt modelId="{BB978676-3256-4D83-A8B9-9AA62E7EBC5F}" type="pres">
      <dgm:prSet presAssocID="{5D0D1FFB-A0F8-45EA-875C-397A649ED93D}" presName="sp" presStyleCnt="0"/>
      <dgm:spPr/>
    </dgm:pt>
    <dgm:pt modelId="{72903E81-3860-45B9-94F9-3D204870C7B8}" type="pres">
      <dgm:prSet presAssocID="{7BB9F11B-AE9F-431E-ABCC-E33EAEA56E68}" presName="composite" presStyleCnt="0"/>
      <dgm:spPr/>
    </dgm:pt>
    <dgm:pt modelId="{EB025D8E-CBCC-4D57-B791-03CD16AF2D53}" type="pres">
      <dgm:prSet presAssocID="{7BB9F11B-AE9F-431E-ABCC-E33EAEA56E68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6CBA406F-8E85-404D-95A8-6F9BA540A8C0}" type="pres">
      <dgm:prSet presAssocID="{7BB9F11B-AE9F-431E-ABCC-E33EAEA56E68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0DE9D01A-F2FE-415B-8B5F-AC114F946591}" srcId="{7BB9F11B-AE9F-431E-ABCC-E33EAEA56E68}" destId="{9B564843-D8A0-4195-A5BE-27A5162681F7}" srcOrd="0" destOrd="0" parTransId="{9F917BBD-54EC-451E-9DCD-0261655CDABE}" sibTransId="{A9FCDFC5-E384-4397-9E94-2FC7F81E24E2}"/>
    <dgm:cxn modelId="{4CA58A28-68F7-4759-8FF1-FE3C30812308}" type="presOf" srcId="{4C4357F3-5421-443A-B471-53181CC84D38}" destId="{A02E3914-EB58-44A0-AA70-FC24D349FD27}" srcOrd="0" destOrd="0" presId="urn:microsoft.com/office/officeart/2005/8/layout/chevron2"/>
    <dgm:cxn modelId="{9CD07149-7280-4BC2-9D1A-EB1CAFA569B4}" srcId="{08C144B2-F625-41F3-AEF6-C019DB25FBE6}" destId="{CACCF016-263E-4C43-8264-949BD128AB8D}" srcOrd="0" destOrd="0" parTransId="{669B67B8-F0C1-4C63-B26C-6632F9F42E93}" sibTransId="{A09A2B59-B341-4B63-9814-71C33E1CD8C5}"/>
    <dgm:cxn modelId="{0D272D4E-7277-4DC2-8FA0-F19198127628}" type="presOf" srcId="{9B564843-D8A0-4195-A5BE-27A5162681F7}" destId="{6CBA406F-8E85-404D-95A8-6F9BA540A8C0}" srcOrd="0" destOrd="0" presId="urn:microsoft.com/office/officeart/2005/8/layout/chevron2"/>
    <dgm:cxn modelId="{396D6E78-5C8D-406E-BE9A-56338F084889}" srcId="{4C4357F3-5421-443A-B471-53181CC84D38}" destId="{D7DA0CC3-11FF-44A6-A805-18257A241B18}" srcOrd="0" destOrd="0" parTransId="{273DFD89-3A85-4287-BB0D-B176E62BB1A3}" sibTransId="{D4505BB8-2678-4A35-8838-A861DEAB81B8}"/>
    <dgm:cxn modelId="{E5EC5C7B-74C2-4D35-9B0B-313040231E8A}" srcId="{490735EC-AC23-4D6E-99B8-74935C957CB9}" destId="{4C4357F3-5421-443A-B471-53181CC84D38}" srcOrd="0" destOrd="0" parTransId="{EADF9432-B2EC-4493-B936-2AA29B94A9B4}" sibTransId="{34B086A2-0CD5-4FCC-A80D-C7D074CA7863}"/>
    <dgm:cxn modelId="{5060AD89-7046-4CBD-8BBD-47B2096E3075}" srcId="{490735EC-AC23-4D6E-99B8-74935C957CB9}" destId="{08C144B2-F625-41F3-AEF6-C019DB25FBE6}" srcOrd="1" destOrd="0" parTransId="{F4122272-D7FE-46D9-9866-CA9F8A1A4A29}" sibTransId="{5D0D1FFB-A0F8-45EA-875C-397A649ED93D}"/>
    <dgm:cxn modelId="{3CDE38A9-9F46-49FB-AB5D-8AC6612D4BAC}" type="presOf" srcId="{D7DA0CC3-11FF-44A6-A805-18257A241B18}" destId="{61741A86-82F5-4CA4-AE81-A5345A67650C}" srcOrd="0" destOrd="0" presId="urn:microsoft.com/office/officeart/2005/8/layout/chevron2"/>
    <dgm:cxn modelId="{799A70B0-EB76-4FD1-A73E-20573D5328F9}" type="presOf" srcId="{CACCF016-263E-4C43-8264-949BD128AB8D}" destId="{B4144635-417D-46FB-87B4-01EFC64C0E57}" srcOrd="0" destOrd="0" presId="urn:microsoft.com/office/officeart/2005/8/layout/chevron2"/>
    <dgm:cxn modelId="{995D32B2-ADBF-4FCE-AF26-EB4A0AF0EE49}" type="presOf" srcId="{7BB9F11B-AE9F-431E-ABCC-E33EAEA56E68}" destId="{EB025D8E-CBCC-4D57-B791-03CD16AF2D53}" srcOrd="0" destOrd="0" presId="urn:microsoft.com/office/officeart/2005/8/layout/chevron2"/>
    <dgm:cxn modelId="{B92831C6-21EB-4E6C-8354-800BCFC639DA}" type="presOf" srcId="{08C144B2-F625-41F3-AEF6-C019DB25FBE6}" destId="{A3BB6B3E-0F77-480D-B55C-34EC2A37EC6A}" srcOrd="0" destOrd="0" presId="urn:microsoft.com/office/officeart/2005/8/layout/chevron2"/>
    <dgm:cxn modelId="{A07820D4-6C82-4590-8429-E4453252D2B6}" type="presOf" srcId="{490735EC-AC23-4D6E-99B8-74935C957CB9}" destId="{6001182A-73D3-4B3E-A007-5D0A46B2C7FA}" srcOrd="0" destOrd="0" presId="urn:microsoft.com/office/officeart/2005/8/layout/chevron2"/>
    <dgm:cxn modelId="{D4C06DFF-A473-4E2A-8CB3-1DDD7BE44B2C}" srcId="{490735EC-AC23-4D6E-99B8-74935C957CB9}" destId="{7BB9F11B-AE9F-431E-ABCC-E33EAEA56E68}" srcOrd="2" destOrd="0" parTransId="{2C17D47A-5A9A-4E28-8FC2-7C7D3D4B1F24}" sibTransId="{81161B0E-3A5D-42E8-BD0C-84B72AEB1BD8}"/>
    <dgm:cxn modelId="{C1A95052-91AA-4869-8A72-639D70F511F4}" type="presParOf" srcId="{6001182A-73D3-4B3E-A007-5D0A46B2C7FA}" destId="{BDE83832-3F0F-4178-BA9C-FD87974E4F86}" srcOrd="0" destOrd="0" presId="urn:microsoft.com/office/officeart/2005/8/layout/chevron2"/>
    <dgm:cxn modelId="{61F5F77F-FF4C-4DB2-9623-456C80E36C15}" type="presParOf" srcId="{BDE83832-3F0F-4178-BA9C-FD87974E4F86}" destId="{A02E3914-EB58-44A0-AA70-FC24D349FD27}" srcOrd="0" destOrd="0" presId="urn:microsoft.com/office/officeart/2005/8/layout/chevron2"/>
    <dgm:cxn modelId="{0D21C58B-3290-4231-8701-302B5B19FEA1}" type="presParOf" srcId="{BDE83832-3F0F-4178-BA9C-FD87974E4F86}" destId="{61741A86-82F5-4CA4-AE81-A5345A67650C}" srcOrd="1" destOrd="0" presId="urn:microsoft.com/office/officeart/2005/8/layout/chevron2"/>
    <dgm:cxn modelId="{932D9D9F-FFF8-4A65-B4B8-B528DC0B43E9}" type="presParOf" srcId="{6001182A-73D3-4B3E-A007-5D0A46B2C7FA}" destId="{0F6CE106-951A-4843-A725-F37169CD2100}" srcOrd="1" destOrd="0" presId="urn:microsoft.com/office/officeart/2005/8/layout/chevron2"/>
    <dgm:cxn modelId="{8AD43922-711B-441F-991E-A086C9D3171B}" type="presParOf" srcId="{6001182A-73D3-4B3E-A007-5D0A46B2C7FA}" destId="{DEFE8878-4C35-4134-A9F8-9C5FF13E8EDF}" srcOrd="2" destOrd="0" presId="urn:microsoft.com/office/officeart/2005/8/layout/chevron2"/>
    <dgm:cxn modelId="{A0EAA7FD-B276-423E-9154-81BBFF1FA029}" type="presParOf" srcId="{DEFE8878-4C35-4134-A9F8-9C5FF13E8EDF}" destId="{A3BB6B3E-0F77-480D-B55C-34EC2A37EC6A}" srcOrd="0" destOrd="0" presId="urn:microsoft.com/office/officeart/2005/8/layout/chevron2"/>
    <dgm:cxn modelId="{C8AF9E93-297D-457C-A6D5-DEB742852C6F}" type="presParOf" srcId="{DEFE8878-4C35-4134-A9F8-9C5FF13E8EDF}" destId="{B4144635-417D-46FB-87B4-01EFC64C0E57}" srcOrd="1" destOrd="0" presId="urn:microsoft.com/office/officeart/2005/8/layout/chevron2"/>
    <dgm:cxn modelId="{A1660129-0789-4525-A9E9-234CC9EB7DC7}" type="presParOf" srcId="{6001182A-73D3-4B3E-A007-5D0A46B2C7FA}" destId="{BB978676-3256-4D83-A8B9-9AA62E7EBC5F}" srcOrd="3" destOrd="0" presId="urn:microsoft.com/office/officeart/2005/8/layout/chevron2"/>
    <dgm:cxn modelId="{581B6F1F-B5DB-46D0-871F-C5BB6DAB5515}" type="presParOf" srcId="{6001182A-73D3-4B3E-A007-5D0A46B2C7FA}" destId="{72903E81-3860-45B9-94F9-3D204870C7B8}" srcOrd="4" destOrd="0" presId="urn:microsoft.com/office/officeart/2005/8/layout/chevron2"/>
    <dgm:cxn modelId="{19D9C49F-022F-4AC1-958C-09A0246DF55C}" type="presParOf" srcId="{72903E81-3860-45B9-94F9-3D204870C7B8}" destId="{EB025D8E-CBCC-4D57-B791-03CD16AF2D53}" srcOrd="0" destOrd="0" presId="urn:microsoft.com/office/officeart/2005/8/layout/chevron2"/>
    <dgm:cxn modelId="{C0EB5EE0-374F-4771-8577-9F3C69000418}" type="presParOf" srcId="{72903E81-3860-45B9-94F9-3D204870C7B8}" destId="{6CBA406F-8E85-404D-95A8-6F9BA540A8C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90735EC-AC23-4D6E-99B8-74935C957CB9}" type="doc">
      <dgm:prSet loTypeId="urn:microsoft.com/office/officeart/2005/8/layout/chevron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C4357F3-5421-443A-B471-53181CC84D38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EADF9432-B2EC-4493-B936-2AA29B94A9B4}" type="parTrans" cxnId="{E5EC5C7B-74C2-4D35-9B0B-313040231E8A}">
      <dgm:prSet/>
      <dgm:spPr/>
      <dgm:t>
        <a:bodyPr/>
        <a:lstStyle/>
        <a:p>
          <a:endParaRPr lang="en-US"/>
        </a:p>
      </dgm:t>
    </dgm:pt>
    <dgm:pt modelId="{34B086A2-0CD5-4FCC-A80D-C7D074CA7863}" type="sibTrans" cxnId="{E5EC5C7B-74C2-4D35-9B0B-313040231E8A}">
      <dgm:prSet/>
      <dgm:spPr/>
      <dgm:t>
        <a:bodyPr/>
        <a:lstStyle/>
        <a:p>
          <a:endParaRPr lang="en-US"/>
        </a:p>
      </dgm:t>
    </dgm:pt>
    <dgm:pt modelId="{D7DA0CC3-11FF-44A6-A805-18257A241B18}">
      <dgm:prSet phldrT="[Text]"/>
      <dgm:spPr/>
      <dgm:t>
        <a:bodyPr/>
        <a:lstStyle/>
        <a:p>
          <a:r>
            <a:rPr lang="en-US" dirty="0"/>
            <a:t>Identify location for the remote event receiver (Add-In, external web service </a:t>
          </a:r>
          <a:r>
            <a:rPr lang="en-US" dirty="0" err="1"/>
            <a:t>etc</a:t>
          </a:r>
          <a:r>
            <a:rPr lang="en-US" dirty="0"/>
            <a:t>)</a:t>
          </a:r>
        </a:p>
      </dgm:t>
    </dgm:pt>
    <dgm:pt modelId="{273DFD89-3A85-4287-BB0D-B176E62BB1A3}" type="parTrans" cxnId="{396D6E78-5C8D-406E-BE9A-56338F084889}">
      <dgm:prSet/>
      <dgm:spPr/>
      <dgm:t>
        <a:bodyPr/>
        <a:lstStyle/>
        <a:p>
          <a:endParaRPr lang="en-US"/>
        </a:p>
      </dgm:t>
    </dgm:pt>
    <dgm:pt modelId="{D4505BB8-2678-4A35-8838-A861DEAB81B8}" type="sibTrans" cxnId="{396D6E78-5C8D-406E-BE9A-56338F084889}">
      <dgm:prSet/>
      <dgm:spPr/>
      <dgm:t>
        <a:bodyPr/>
        <a:lstStyle/>
        <a:p>
          <a:endParaRPr lang="en-US"/>
        </a:p>
      </dgm:t>
    </dgm:pt>
    <dgm:pt modelId="{08C144B2-F625-41F3-AEF6-C019DB25FBE6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F4122272-D7FE-46D9-9866-CA9F8A1A4A29}" type="parTrans" cxnId="{5060AD89-7046-4CBD-8BBD-47B2096E3075}">
      <dgm:prSet/>
      <dgm:spPr/>
      <dgm:t>
        <a:bodyPr/>
        <a:lstStyle/>
        <a:p>
          <a:endParaRPr lang="en-US"/>
        </a:p>
      </dgm:t>
    </dgm:pt>
    <dgm:pt modelId="{5D0D1FFB-A0F8-45EA-875C-397A649ED93D}" type="sibTrans" cxnId="{5060AD89-7046-4CBD-8BBD-47B2096E3075}">
      <dgm:prSet/>
      <dgm:spPr/>
      <dgm:t>
        <a:bodyPr/>
        <a:lstStyle/>
        <a:p>
          <a:endParaRPr lang="en-US"/>
        </a:p>
      </dgm:t>
    </dgm:pt>
    <dgm:pt modelId="{CACCF016-263E-4C43-8264-949BD128AB8D}">
      <dgm:prSet phldrT="[Text]"/>
      <dgm:spPr/>
      <dgm:t>
        <a:bodyPr/>
        <a:lstStyle/>
        <a:p>
          <a:r>
            <a:rPr lang="en-US" dirty="0"/>
            <a:t>Recreate the FTC functionality in the web service using the CSOM/REST API’s</a:t>
          </a:r>
        </a:p>
      </dgm:t>
    </dgm:pt>
    <dgm:pt modelId="{669B67B8-F0C1-4C63-B26C-6632F9F42E93}" type="parTrans" cxnId="{9CD07149-7280-4BC2-9D1A-EB1CAFA569B4}">
      <dgm:prSet/>
      <dgm:spPr/>
      <dgm:t>
        <a:bodyPr/>
        <a:lstStyle/>
        <a:p>
          <a:endParaRPr lang="en-US"/>
        </a:p>
      </dgm:t>
    </dgm:pt>
    <dgm:pt modelId="{A09A2B59-B341-4B63-9814-71C33E1CD8C5}" type="sibTrans" cxnId="{9CD07149-7280-4BC2-9D1A-EB1CAFA569B4}">
      <dgm:prSet/>
      <dgm:spPr/>
      <dgm:t>
        <a:bodyPr/>
        <a:lstStyle/>
        <a:p>
          <a:endParaRPr lang="en-US"/>
        </a:p>
      </dgm:t>
    </dgm:pt>
    <dgm:pt modelId="{7BB9F11B-AE9F-431E-ABCC-E33EAEA56E68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2C17D47A-5A9A-4E28-8FC2-7C7D3D4B1F24}" type="parTrans" cxnId="{D4C06DFF-A473-4E2A-8CB3-1DDD7BE44B2C}">
      <dgm:prSet/>
      <dgm:spPr/>
      <dgm:t>
        <a:bodyPr/>
        <a:lstStyle/>
        <a:p>
          <a:endParaRPr lang="en-US"/>
        </a:p>
      </dgm:t>
    </dgm:pt>
    <dgm:pt modelId="{81161B0E-3A5D-42E8-BD0C-84B72AEB1BD8}" type="sibTrans" cxnId="{D4C06DFF-A473-4E2A-8CB3-1DDD7BE44B2C}">
      <dgm:prSet/>
      <dgm:spPr/>
      <dgm:t>
        <a:bodyPr/>
        <a:lstStyle/>
        <a:p>
          <a:endParaRPr lang="en-US"/>
        </a:p>
      </dgm:t>
    </dgm:pt>
    <dgm:pt modelId="{9B564843-D8A0-4195-A5BE-27A5162681F7}">
      <dgm:prSet phldrT="[Text]"/>
      <dgm:spPr/>
      <dgm:t>
        <a:bodyPr/>
        <a:lstStyle/>
        <a:p>
          <a:r>
            <a:rPr lang="en-US" dirty="0"/>
            <a:t>Retract the FTC event receiver solution WSP</a:t>
          </a:r>
        </a:p>
      </dgm:t>
    </dgm:pt>
    <dgm:pt modelId="{9F917BBD-54EC-451E-9DCD-0261655CDABE}" type="parTrans" cxnId="{0DE9D01A-F2FE-415B-8B5F-AC114F946591}">
      <dgm:prSet/>
      <dgm:spPr/>
      <dgm:t>
        <a:bodyPr/>
        <a:lstStyle/>
        <a:p>
          <a:endParaRPr lang="en-US"/>
        </a:p>
      </dgm:t>
    </dgm:pt>
    <dgm:pt modelId="{A9FCDFC5-E384-4397-9E94-2FC7F81E24E2}" type="sibTrans" cxnId="{0DE9D01A-F2FE-415B-8B5F-AC114F946591}">
      <dgm:prSet/>
      <dgm:spPr/>
      <dgm:t>
        <a:bodyPr/>
        <a:lstStyle/>
        <a:p>
          <a:endParaRPr lang="en-US"/>
        </a:p>
      </dgm:t>
    </dgm:pt>
    <dgm:pt modelId="{ADAB5D44-F84D-4418-9FB6-F7D936263367}">
      <dgm:prSet phldrT="[Text]"/>
      <dgm:spPr/>
      <dgm:t>
        <a:bodyPr/>
        <a:lstStyle/>
        <a:p>
          <a:r>
            <a:rPr lang="en-US" dirty="0"/>
            <a:t>4</a:t>
          </a:r>
        </a:p>
      </dgm:t>
    </dgm:pt>
    <dgm:pt modelId="{64AC5FBB-F2C6-4F46-BEC3-CBBC55FD8DEC}" type="parTrans" cxnId="{A5E5DC0B-B18A-40C0-AD2D-CDF0DBD7E817}">
      <dgm:prSet/>
      <dgm:spPr/>
      <dgm:t>
        <a:bodyPr/>
        <a:lstStyle/>
        <a:p>
          <a:endParaRPr lang="en-US"/>
        </a:p>
      </dgm:t>
    </dgm:pt>
    <dgm:pt modelId="{71ECB3A4-1272-48DA-AE27-185D2456DE17}" type="sibTrans" cxnId="{A5E5DC0B-B18A-40C0-AD2D-CDF0DBD7E817}">
      <dgm:prSet/>
      <dgm:spPr/>
      <dgm:t>
        <a:bodyPr/>
        <a:lstStyle/>
        <a:p>
          <a:endParaRPr lang="en-US"/>
        </a:p>
      </dgm:t>
    </dgm:pt>
    <dgm:pt modelId="{D80CDE84-771B-4093-87F8-81D2C675020B}">
      <dgm:prSet phldrT="[Text]"/>
      <dgm:spPr/>
      <dgm:t>
        <a:bodyPr/>
        <a:lstStyle/>
        <a:p>
          <a:r>
            <a:rPr lang="en-US" dirty="0"/>
            <a:t>Replace the FTC event receiver registration with the remote event receiver in the SharePoint site/list/list item</a:t>
          </a:r>
        </a:p>
      </dgm:t>
    </dgm:pt>
    <dgm:pt modelId="{8740F6AD-854C-4502-9FB9-DBDA4E330E29}" type="parTrans" cxnId="{2CCB3038-804F-4D1E-9446-A8CC2CF31A8B}">
      <dgm:prSet/>
      <dgm:spPr/>
      <dgm:t>
        <a:bodyPr/>
        <a:lstStyle/>
        <a:p>
          <a:endParaRPr lang="en-US"/>
        </a:p>
      </dgm:t>
    </dgm:pt>
    <dgm:pt modelId="{0BBBC477-0349-457F-9480-1B82FDE7D503}" type="sibTrans" cxnId="{2CCB3038-804F-4D1E-9446-A8CC2CF31A8B}">
      <dgm:prSet/>
      <dgm:spPr/>
      <dgm:t>
        <a:bodyPr/>
        <a:lstStyle/>
        <a:p>
          <a:endParaRPr lang="en-US"/>
        </a:p>
      </dgm:t>
    </dgm:pt>
    <dgm:pt modelId="{6001182A-73D3-4B3E-A007-5D0A46B2C7FA}" type="pres">
      <dgm:prSet presAssocID="{490735EC-AC23-4D6E-99B8-74935C957CB9}" presName="linearFlow" presStyleCnt="0">
        <dgm:presLayoutVars>
          <dgm:dir/>
          <dgm:animLvl val="lvl"/>
          <dgm:resizeHandles val="exact"/>
        </dgm:presLayoutVars>
      </dgm:prSet>
      <dgm:spPr/>
    </dgm:pt>
    <dgm:pt modelId="{BDE83832-3F0F-4178-BA9C-FD87974E4F86}" type="pres">
      <dgm:prSet presAssocID="{4C4357F3-5421-443A-B471-53181CC84D38}" presName="composite" presStyleCnt="0"/>
      <dgm:spPr/>
    </dgm:pt>
    <dgm:pt modelId="{A02E3914-EB58-44A0-AA70-FC24D349FD27}" type="pres">
      <dgm:prSet presAssocID="{4C4357F3-5421-443A-B471-53181CC84D38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61741A86-82F5-4CA4-AE81-A5345A67650C}" type="pres">
      <dgm:prSet presAssocID="{4C4357F3-5421-443A-B471-53181CC84D38}" presName="descendantText" presStyleLbl="alignAcc1" presStyleIdx="0" presStyleCnt="4">
        <dgm:presLayoutVars>
          <dgm:bulletEnabled val="1"/>
        </dgm:presLayoutVars>
      </dgm:prSet>
      <dgm:spPr/>
    </dgm:pt>
    <dgm:pt modelId="{0F6CE106-951A-4843-A725-F37169CD2100}" type="pres">
      <dgm:prSet presAssocID="{34B086A2-0CD5-4FCC-A80D-C7D074CA7863}" presName="sp" presStyleCnt="0"/>
      <dgm:spPr/>
    </dgm:pt>
    <dgm:pt modelId="{DEFE8878-4C35-4134-A9F8-9C5FF13E8EDF}" type="pres">
      <dgm:prSet presAssocID="{08C144B2-F625-41F3-AEF6-C019DB25FBE6}" presName="composite" presStyleCnt="0"/>
      <dgm:spPr/>
    </dgm:pt>
    <dgm:pt modelId="{A3BB6B3E-0F77-480D-B55C-34EC2A37EC6A}" type="pres">
      <dgm:prSet presAssocID="{08C144B2-F625-41F3-AEF6-C019DB25FBE6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B4144635-417D-46FB-87B4-01EFC64C0E57}" type="pres">
      <dgm:prSet presAssocID="{08C144B2-F625-41F3-AEF6-C019DB25FBE6}" presName="descendantText" presStyleLbl="alignAcc1" presStyleIdx="1" presStyleCnt="4">
        <dgm:presLayoutVars>
          <dgm:bulletEnabled val="1"/>
        </dgm:presLayoutVars>
      </dgm:prSet>
      <dgm:spPr/>
    </dgm:pt>
    <dgm:pt modelId="{BB978676-3256-4D83-A8B9-9AA62E7EBC5F}" type="pres">
      <dgm:prSet presAssocID="{5D0D1FFB-A0F8-45EA-875C-397A649ED93D}" presName="sp" presStyleCnt="0"/>
      <dgm:spPr/>
    </dgm:pt>
    <dgm:pt modelId="{72903E81-3860-45B9-94F9-3D204870C7B8}" type="pres">
      <dgm:prSet presAssocID="{7BB9F11B-AE9F-431E-ABCC-E33EAEA56E68}" presName="composite" presStyleCnt="0"/>
      <dgm:spPr/>
    </dgm:pt>
    <dgm:pt modelId="{EB025D8E-CBCC-4D57-B791-03CD16AF2D53}" type="pres">
      <dgm:prSet presAssocID="{7BB9F11B-AE9F-431E-ABCC-E33EAEA56E68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6CBA406F-8E85-404D-95A8-6F9BA540A8C0}" type="pres">
      <dgm:prSet presAssocID="{7BB9F11B-AE9F-431E-ABCC-E33EAEA56E68}" presName="descendantText" presStyleLbl="alignAcc1" presStyleIdx="2" presStyleCnt="4">
        <dgm:presLayoutVars>
          <dgm:bulletEnabled val="1"/>
        </dgm:presLayoutVars>
      </dgm:prSet>
      <dgm:spPr/>
    </dgm:pt>
    <dgm:pt modelId="{F2A09ADA-1598-4D21-B46E-2D0AE2C8C0C1}" type="pres">
      <dgm:prSet presAssocID="{81161B0E-3A5D-42E8-BD0C-84B72AEB1BD8}" presName="sp" presStyleCnt="0"/>
      <dgm:spPr/>
    </dgm:pt>
    <dgm:pt modelId="{9BBF243D-E2EC-40F2-86F8-0B869DFA8F12}" type="pres">
      <dgm:prSet presAssocID="{ADAB5D44-F84D-4418-9FB6-F7D936263367}" presName="composite" presStyleCnt="0"/>
      <dgm:spPr/>
    </dgm:pt>
    <dgm:pt modelId="{80390AB3-C3BE-46C6-8726-B33F07CA71B4}" type="pres">
      <dgm:prSet presAssocID="{ADAB5D44-F84D-4418-9FB6-F7D936263367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7C5EF81B-6DD6-414D-8C06-70779D5E6AAB}" type="pres">
      <dgm:prSet presAssocID="{ADAB5D44-F84D-4418-9FB6-F7D936263367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43BA5404-0EFF-439A-B195-52A520E233F3}" type="presOf" srcId="{D80CDE84-771B-4093-87F8-81D2C675020B}" destId="{6CBA406F-8E85-404D-95A8-6F9BA540A8C0}" srcOrd="0" destOrd="0" presId="urn:microsoft.com/office/officeart/2005/8/layout/chevron2"/>
    <dgm:cxn modelId="{A5E5DC0B-B18A-40C0-AD2D-CDF0DBD7E817}" srcId="{490735EC-AC23-4D6E-99B8-74935C957CB9}" destId="{ADAB5D44-F84D-4418-9FB6-F7D936263367}" srcOrd="3" destOrd="0" parTransId="{64AC5FBB-F2C6-4F46-BEC3-CBBC55FD8DEC}" sibTransId="{71ECB3A4-1272-48DA-AE27-185D2456DE17}"/>
    <dgm:cxn modelId="{0DE9D01A-F2FE-415B-8B5F-AC114F946591}" srcId="{ADAB5D44-F84D-4418-9FB6-F7D936263367}" destId="{9B564843-D8A0-4195-A5BE-27A5162681F7}" srcOrd="0" destOrd="0" parTransId="{9F917BBD-54EC-451E-9DCD-0261655CDABE}" sibTransId="{A9FCDFC5-E384-4397-9E94-2FC7F81E24E2}"/>
    <dgm:cxn modelId="{4CA58A28-68F7-4759-8FF1-FE3C30812308}" type="presOf" srcId="{4C4357F3-5421-443A-B471-53181CC84D38}" destId="{A02E3914-EB58-44A0-AA70-FC24D349FD27}" srcOrd="0" destOrd="0" presId="urn:microsoft.com/office/officeart/2005/8/layout/chevron2"/>
    <dgm:cxn modelId="{2CCB3038-804F-4D1E-9446-A8CC2CF31A8B}" srcId="{7BB9F11B-AE9F-431E-ABCC-E33EAEA56E68}" destId="{D80CDE84-771B-4093-87F8-81D2C675020B}" srcOrd="0" destOrd="0" parTransId="{8740F6AD-854C-4502-9FB9-DBDA4E330E29}" sibTransId="{0BBBC477-0349-457F-9480-1B82FDE7D503}"/>
    <dgm:cxn modelId="{9CD07149-7280-4BC2-9D1A-EB1CAFA569B4}" srcId="{08C144B2-F625-41F3-AEF6-C019DB25FBE6}" destId="{CACCF016-263E-4C43-8264-949BD128AB8D}" srcOrd="0" destOrd="0" parTransId="{669B67B8-F0C1-4C63-B26C-6632F9F42E93}" sibTransId="{A09A2B59-B341-4B63-9814-71C33E1CD8C5}"/>
    <dgm:cxn modelId="{9828934A-FD9D-4E02-B8FB-7D9B7AC5F9B8}" type="presOf" srcId="{9B564843-D8A0-4195-A5BE-27A5162681F7}" destId="{7C5EF81B-6DD6-414D-8C06-70779D5E6AAB}" srcOrd="0" destOrd="0" presId="urn:microsoft.com/office/officeart/2005/8/layout/chevron2"/>
    <dgm:cxn modelId="{396D6E78-5C8D-406E-BE9A-56338F084889}" srcId="{4C4357F3-5421-443A-B471-53181CC84D38}" destId="{D7DA0CC3-11FF-44A6-A805-18257A241B18}" srcOrd="0" destOrd="0" parTransId="{273DFD89-3A85-4287-BB0D-B176E62BB1A3}" sibTransId="{D4505BB8-2678-4A35-8838-A861DEAB81B8}"/>
    <dgm:cxn modelId="{E5EC5C7B-74C2-4D35-9B0B-313040231E8A}" srcId="{490735EC-AC23-4D6E-99B8-74935C957CB9}" destId="{4C4357F3-5421-443A-B471-53181CC84D38}" srcOrd="0" destOrd="0" parTransId="{EADF9432-B2EC-4493-B936-2AA29B94A9B4}" sibTransId="{34B086A2-0CD5-4FCC-A80D-C7D074CA7863}"/>
    <dgm:cxn modelId="{EFB42689-23E7-4B4C-B565-661ED9CE4AA6}" type="presOf" srcId="{ADAB5D44-F84D-4418-9FB6-F7D936263367}" destId="{80390AB3-C3BE-46C6-8726-B33F07CA71B4}" srcOrd="0" destOrd="0" presId="urn:microsoft.com/office/officeart/2005/8/layout/chevron2"/>
    <dgm:cxn modelId="{5060AD89-7046-4CBD-8BBD-47B2096E3075}" srcId="{490735EC-AC23-4D6E-99B8-74935C957CB9}" destId="{08C144B2-F625-41F3-AEF6-C019DB25FBE6}" srcOrd="1" destOrd="0" parTransId="{F4122272-D7FE-46D9-9866-CA9F8A1A4A29}" sibTransId="{5D0D1FFB-A0F8-45EA-875C-397A649ED93D}"/>
    <dgm:cxn modelId="{3CDE38A9-9F46-49FB-AB5D-8AC6612D4BAC}" type="presOf" srcId="{D7DA0CC3-11FF-44A6-A805-18257A241B18}" destId="{61741A86-82F5-4CA4-AE81-A5345A67650C}" srcOrd="0" destOrd="0" presId="urn:microsoft.com/office/officeart/2005/8/layout/chevron2"/>
    <dgm:cxn modelId="{799A70B0-EB76-4FD1-A73E-20573D5328F9}" type="presOf" srcId="{CACCF016-263E-4C43-8264-949BD128AB8D}" destId="{B4144635-417D-46FB-87B4-01EFC64C0E57}" srcOrd="0" destOrd="0" presId="urn:microsoft.com/office/officeart/2005/8/layout/chevron2"/>
    <dgm:cxn modelId="{995D32B2-ADBF-4FCE-AF26-EB4A0AF0EE49}" type="presOf" srcId="{7BB9F11B-AE9F-431E-ABCC-E33EAEA56E68}" destId="{EB025D8E-CBCC-4D57-B791-03CD16AF2D53}" srcOrd="0" destOrd="0" presId="urn:microsoft.com/office/officeart/2005/8/layout/chevron2"/>
    <dgm:cxn modelId="{B92831C6-21EB-4E6C-8354-800BCFC639DA}" type="presOf" srcId="{08C144B2-F625-41F3-AEF6-C019DB25FBE6}" destId="{A3BB6B3E-0F77-480D-B55C-34EC2A37EC6A}" srcOrd="0" destOrd="0" presId="urn:microsoft.com/office/officeart/2005/8/layout/chevron2"/>
    <dgm:cxn modelId="{A07820D4-6C82-4590-8429-E4453252D2B6}" type="presOf" srcId="{490735EC-AC23-4D6E-99B8-74935C957CB9}" destId="{6001182A-73D3-4B3E-A007-5D0A46B2C7FA}" srcOrd="0" destOrd="0" presId="urn:microsoft.com/office/officeart/2005/8/layout/chevron2"/>
    <dgm:cxn modelId="{D4C06DFF-A473-4E2A-8CB3-1DDD7BE44B2C}" srcId="{490735EC-AC23-4D6E-99B8-74935C957CB9}" destId="{7BB9F11B-AE9F-431E-ABCC-E33EAEA56E68}" srcOrd="2" destOrd="0" parTransId="{2C17D47A-5A9A-4E28-8FC2-7C7D3D4B1F24}" sibTransId="{81161B0E-3A5D-42E8-BD0C-84B72AEB1BD8}"/>
    <dgm:cxn modelId="{C1A95052-91AA-4869-8A72-639D70F511F4}" type="presParOf" srcId="{6001182A-73D3-4B3E-A007-5D0A46B2C7FA}" destId="{BDE83832-3F0F-4178-BA9C-FD87974E4F86}" srcOrd="0" destOrd="0" presId="urn:microsoft.com/office/officeart/2005/8/layout/chevron2"/>
    <dgm:cxn modelId="{61F5F77F-FF4C-4DB2-9623-456C80E36C15}" type="presParOf" srcId="{BDE83832-3F0F-4178-BA9C-FD87974E4F86}" destId="{A02E3914-EB58-44A0-AA70-FC24D349FD27}" srcOrd="0" destOrd="0" presId="urn:microsoft.com/office/officeart/2005/8/layout/chevron2"/>
    <dgm:cxn modelId="{0D21C58B-3290-4231-8701-302B5B19FEA1}" type="presParOf" srcId="{BDE83832-3F0F-4178-BA9C-FD87974E4F86}" destId="{61741A86-82F5-4CA4-AE81-A5345A67650C}" srcOrd="1" destOrd="0" presId="urn:microsoft.com/office/officeart/2005/8/layout/chevron2"/>
    <dgm:cxn modelId="{932D9D9F-FFF8-4A65-B4B8-B528DC0B43E9}" type="presParOf" srcId="{6001182A-73D3-4B3E-A007-5D0A46B2C7FA}" destId="{0F6CE106-951A-4843-A725-F37169CD2100}" srcOrd="1" destOrd="0" presId="urn:microsoft.com/office/officeart/2005/8/layout/chevron2"/>
    <dgm:cxn modelId="{8AD43922-711B-441F-991E-A086C9D3171B}" type="presParOf" srcId="{6001182A-73D3-4B3E-A007-5D0A46B2C7FA}" destId="{DEFE8878-4C35-4134-A9F8-9C5FF13E8EDF}" srcOrd="2" destOrd="0" presId="urn:microsoft.com/office/officeart/2005/8/layout/chevron2"/>
    <dgm:cxn modelId="{A0EAA7FD-B276-423E-9154-81BBFF1FA029}" type="presParOf" srcId="{DEFE8878-4C35-4134-A9F8-9C5FF13E8EDF}" destId="{A3BB6B3E-0F77-480D-B55C-34EC2A37EC6A}" srcOrd="0" destOrd="0" presId="urn:microsoft.com/office/officeart/2005/8/layout/chevron2"/>
    <dgm:cxn modelId="{C8AF9E93-297D-457C-A6D5-DEB742852C6F}" type="presParOf" srcId="{DEFE8878-4C35-4134-A9F8-9C5FF13E8EDF}" destId="{B4144635-417D-46FB-87B4-01EFC64C0E57}" srcOrd="1" destOrd="0" presId="urn:microsoft.com/office/officeart/2005/8/layout/chevron2"/>
    <dgm:cxn modelId="{A1660129-0789-4525-A9E9-234CC9EB7DC7}" type="presParOf" srcId="{6001182A-73D3-4B3E-A007-5D0A46B2C7FA}" destId="{BB978676-3256-4D83-A8B9-9AA62E7EBC5F}" srcOrd="3" destOrd="0" presId="urn:microsoft.com/office/officeart/2005/8/layout/chevron2"/>
    <dgm:cxn modelId="{581B6F1F-B5DB-46D0-871F-C5BB6DAB5515}" type="presParOf" srcId="{6001182A-73D3-4B3E-A007-5D0A46B2C7FA}" destId="{72903E81-3860-45B9-94F9-3D204870C7B8}" srcOrd="4" destOrd="0" presId="urn:microsoft.com/office/officeart/2005/8/layout/chevron2"/>
    <dgm:cxn modelId="{19D9C49F-022F-4AC1-958C-09A0246DF55C}" type="presParOf" srcId="{72903E81-3860-45B9-94F9-3D204870C7B8}" destId="{EB025D8E-CBCC-4D57-B791-03CD16AF2D53}" srcOrd="0" destOrd="0" presId="urn:microsoft.com/office/officeart/2005/8/layout/chevron2"/>
    <dgm:cxn modelId="{C0EB5EE0-374F-4771-8577-9F3C69000418}" type="presParOf" srcId="{72903E81-3860-45B9-94F9-3D204870C7B8}" destId="{6CBA406F-8E85-404D-95A8-6F9BA540A8C0}" srcOrd="1" destOrd="0" presId="urn:microsoft.com/office/officeart/2005/8/layout/chevron2"/>
    <dgm:cxn modelId="{39BB3F6D-79B5-41A7-B6B4-E05D23708EB1}" type="presParOf" srcId="{6001182A-73D3-4B3E-A007-5D0A46B2C7FA}" destId="{F2A09ADA-1598-4D21-B46E-2D0AE2C8C0C1}" srcOrd="5" destOrd="0" presId="urn:microsoft.com/office/officeart/2005/8/layout/chevron2"/>
    <dgm:cxn modelId="{0D504A29-6D6C-492E-B8ED-EE308E9D7F48}" type="presParOf" srcId="{6001182A-73D3-4B3E-A007-5D0A46B2C7FA}" destId="{9BBF243D-E2EC-40F2-86F8-0B869DFA8F12}" srcOrd="6" destOrd="0" presId="urn:microsoft.com/office/officeart/2005/8/layout/chevron2"/>
    <dgm:cxn modelId="{CD749E07-C380-4F20-A188-914184A57E36}" type="presParOf" srcId="{9BBF243D-E2EC-40F2-86F8-0B869DFA8F12}" destId="{80390AB3-C3BE-46C6-8726-B33F07CA71B4}" srcOrd="0" destOrd="0" presId="urn:microsoft.com/office/officeart/2005/8/layout/chevron2"/>
    <dgm:cxn modelId="{A74D514D-34CF-4321-9D2B-2D848B8F0953}" type="presParOf" srcId="{9BBF243D-E2EC-40F2-86F8-0B869DFA8F12}" destId="{7C5EF81B-6DD6-414D-8C06-70779D5E6AA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90735EC-AC23-4D6E-99B8-74935C957CB9}" type="doc">
      <dgm:prSet loTypeId="urn:microsoft.com/office/officeart/2005/8/layout/chevron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C4357F3-5421-443A-B471-53181CC84D38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EADF9432-B2EC-4493-B936-2AA29B94A9B4}" type="parTrans" cxnId="{E5EC5C7B-74C2-4D35-9B0B-313040231E8A}">
      <dgm:prSet/>
      <dgm:spPr/>
      <dgm:t>
        <a:bodyPr/>
        <a:lstStyle/>
        <a:p>
          <a:endParaRPr lang="en-US"/>
        </a:p>
      </dgm:t>
    </dgm:pt>
    <dgm:pt modelId="{34B086A2-0CD5-4FCC-A80D-C7D074CA7863}" type="sibTrans" cxnId="{E5EC5C7B-74C2-4D35-9B0B-313040231E8A}">
      <dgm:prSet/>
      <dgm:spPr/>
      <dgm:t>
        <a:bodyPr/>
        <a:lstStyle/>
        <a:p>
          <a:endParaRPr lang="en-US"/>
        </a:p>
      </dgm:t>
    </dgm:pt>
    <dgm:pt modelId="{D7DA0CC3-11FF-44A6-A805-18257A241B18}">
      <dgm:prSet phldrT="[Text]"/>
      <dgm:spPr/>
      <dgm:t>
        <a:bodyPr/>
        <a:lstStyle/>
        <a:p>
          <a:r>
            <a:rPr lang="en-US" dirty="0"/>
            <a:t>Identify the locations where these customizations are used</a:t>
          </a:r>
        </a:p>
      </dgm:t>
    </dgm:pt>
    <dgm:pt modelId="{273DFD89-3A85-4287-BB0D-B176E62BB1A3}" type="parTrans" cxnId="{396D6E78-5C8D-406E-BE9A-56338F084889}">
      <dgm:prSet/>
      <dgm:spPr/>
      <dgm:t>
        <a:bodyPr/>
        <a:lstStyle/>
        <a:p>
          <a:endParaRPr lang="en-US"/>
        </a:p>
      </dgm:t>
    </dgm:pt>
    <dgm:pt modelId="{D4505BB8-2678-4A35-8838-A861DEAB81B8}" type="sibTrans" cxnId="{396D6E78-5C8D-406E-BE9A-56338F084889}">
      <dgm:prSet/>
      <dgm:spPr/>
      <dgm:t>
        <a:bodyPr/>
        <a:lstStyle/>
        <a:p>
          <a:endParaRPr lang="en-US"/>
        </a:p>
      </dgm:t>
    </dgm:pt>
    <dgm:pt modelId="{08C144B2-F625-41F3-AEF6-C019DB25FBE6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F4122272-D7FE-46D9-9866-CA9F8A1A4A29}" type="parTrans" cxnId="{5060AD89-7046-4CBD-8BBD-47B2096E3075}">
      <dgm:prSet/>
      <dgm:spPr/>
      <dgm:t>
        <a:bodyPr/>
        <a:lstStyle/>
        <a:p>
          <a:endParaRPr lang="en-US"/>
        </a:p>
      </dgm:t>
    </dgm:pt>
    <dgm:pt modelId="{5D0D1FFB-A0F8-45EA-875C-397A649ED93D}" type="sibTrans" cxnId="{5060AD89-7046-4CBD-8BBD-47B2096E3075}">
      <dgm:prSet/>
      <dgm:spPr/>
      <dgm:t>
        <a:bodyPr/>
        <a:lstStyle/>
        <a:p>
          <a:endParaRPr lang="en-US"/>
        </a:p>
      </dgm:t>
    </dgm:pt>
    <dgm:pt modelId="{CACCF016-263E-4C43-8264-949BD128AB8D}">
      <dgm:prSet phldrT="[Text]"/>
      <dgm:spPr/>
      <dgm:t>
        <a:bodyPr/>
        <a:lstStyle/>
        <a:p>
          <a:r>
            <a:rPr lang="en-US" dirty="0"/>
            <a:t>Recreate the content structure using OOTB functionality</a:t>
          </a:r>
        </a:p>
      </dgm:t>
    </dgm:pt>
    <dgm:pt modelId="{669B67B8-F0C1-4C63-B26C-6632F9F42E93}" type="parTrans" cxnId="{9CD07149-7280-4BC2-9D1A-EB1CAFA569B4}">
      <dgm:prSet/>
      <dgm:spPr/>
      <dgm:t>
        <a:bodyPr/>
        <a:lstStyle/>
        <a:p>
          <a:endParaRPr lang="en-US"/>
        </a:p>
      </dgm:t>
    </dgm:pt>
    <dgm:pt modelId="{A09A2B59-B341-4B63-9814-71C33E1CD8C5}" type="sibTrans" cxnId="{9CD07149-7280-4BC2-9D1A-EB1CAFA569B4}">
      <dgm:prSet/>
      <dgm:spPr/>
      <dgm:t>
        <a:bodyPr/>
        <a:lstStyle/>
        <a:p>
          <a:endParaRPr lang="en-US"/>
        </a:p>
      </dgm:t>
    </dgm:pt>
    <dgm:pt modelId="{7BB9F11B-AE9F-431E-ABCC-E33EAEA56E68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2C17D47A-5A9A-4E28-8FC2-7C7D3D4B1F24}" type="parTrans" cxnId="{D4C06DFF-A473-4E2A-8CB3-1DDD7BE44B2C}">
      <dgm:prSet/>
      <dgm:spPr/>
      <dgm:t>
        <a:bodyPr/>
        <a:lstStyle/>
        <a:p>
          <a:endParaRPr lang="en-US"/>
        </a:p>
      </dgm:t>
    </dgm:pt>
    <dgm:pt modelId="{81161B0E-3A5D-42E8-BD0C-84B72AEB1BD8}" type="sibTrans" cxnId="{D4C06DFF-A473-4E2A-8CB3-1DDD7BE44B2C}">
      <dgm:prSet/>
      <dgm:spPr/>
      <dgm:t>
        <a:bodyPr/>
        <a:lstStyle/>
        <a:p>
          <a:endParaRPr lang="en-US"/>
        </a:p>
      </dgm:t>
    </dgm:pt>
    <dgm:pt modelId="{9B564843-D8A0-4195-A5BE-27A5162681F7}">
      <dgm:prSet phldrT="[Text]"/>
      <dgm:spPr/>
      <dgm:t>
        <a:bodyPr/>
        <a:lstStyle/>
        <a:p>
          <a:r>
            <a:rPr lang="en-US" dirty="0"/>
            <a:t>Migrate the content from the old location to the new location</a:t>
          </a:r>
        </a:p>
      </dgm:t>
    </dgm:pt>
    <dgm:pt modelId="{9F917BBD-54EC-451E-9DCD-0261655CDABE}" type="parTrans" cxnId="{0DE9D01A-F2FE-415B-8B5F-AC114F946591}">
      <dgm:prSet/>
      <dgm:spPr/>
      <dgm:t>
        <a:bodyPr/>
        <a:lstStyle/>
        <a:p>
          <a:endParaRPr lang="en-US"/>
        </a:p>
      </dgm:t>
    </dgm:pt>
    <dgm:pt modelId="{A9FCDFC5-E384-4397-9E94-2FC7F81E24E2}" type="sibTrans" cxnId="{0DE9D01A-F2FE-415B-8B5F-AC114F946591}">
      <dgm:prSet/>
      <dgm:spPr/>
      <dgm:t>
        <a:bodyPr/>
        <a:lstStyle/>
        <a:p>
          <a:endParaRPr lang="en-US"/>
        </a:p>
      </dgm:t>
    </dgm:pt>
    <dgm:pt modelId="{6001182A-73D3-4B3E-A007-5D0A46B2C7FA}" type="pres">
      <dgm:prSet presAssocID="{490735EC-AC23-4D6E-99B8-74935C957CB9}" presName="linearFlow" presStyleCnt="0">
        <dgm:presLayoutVars>
          <dgm:dir/>
          <dgm:animLvl val="lvl"/>
          <dgm:resizeHandles val="exact"/>
        </dgm:presLayoutVars>
      </dgm:prSet>
      <dgm:spPr/>
    </dgm:pt>
    <dgm:pt modelId="{BDE83832-3F0F-4178-BA9C-FD87974E4F86}" type="pres">
      <dgm:prSet presAssocID="{4C4357F3-5421-443A-B471-53181CC84D38}" presName="composite" presStyleCnt="0"/>
      <dgm:spPr/>
    </dgm:pt>
    <dgm:pt modelId="{A02E3914-EB58-44A0-AA70-FC24D349FD27}" type="pres">
      <dgm:prSet presAssocID="{4C4357F3-5421-443A-B471-53181CC84D38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61741A86-82F5-4CA4-AE81-A5345A67650C}" type="pres">
      <dgm:prSet presAssocID="{4C4357F3-5421-443A-B471-53181CC84D38}" presName="descendantText" presStyleLbl="alignAcc1" presStyleIdx="0" presStyleCnt="3">
        <dgm:presLayoutVars>
          <dgm:bulletEnabled val="1"/>
        </dgm:presLayoutVars>
      </dgm:prSet>
      <dgm:spPr/>
    </dgm:pt>
    <dgm:pt modelId="{0F6CE106-951A-4843-A725-F37169CD2100}" type="pres">
      <dgm:prSet presAssocID="{34B086A2-0CD5-4FCC-A80D-C7D074CA7863}" presName="sp" presStyleCnt="0"/>
      <dgm:spPr/>
    </dgm:pt>
    <dgm:pt modelId="{DEFE8878-4C35-4134-A9F8-9C5FF13E8EDF}" type="pres">
      <dgm:prSet presAssocID="{08C144B2-F625-41F3-AEF6-C019DB25FBE6}" presName="composite" presStyleCnt="0"/>
      <dgm:spPr/>
    </dgm:pt>
    <dgm:pt modelId="{A3BB6B3E-0F77-480D-B55C-34EC2A37EC6A}" type="pres">
      <dgm:prSet presAssocID="{08C144B2-F625-41F3-AEF6-C019DB25FBE6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B4144635-417D-46FB-87B4-01EFC64C0E57}" type="pres">
      <dgm:prSet presAssocID="{08C144B2-F625-41F3-AEF6-C019DB25FBE6}" presName="descendantText" presStyleLbl="alignAcc1" presStyleIdx="1" presStyleCnt="3">
        <dgm:presLayoutVars>
          <dgm:bulletEnabled val="1"/>
        </dgm:presLayoutVars>
      </dgm:prSet>
      <dgm:spPr/>
    </dgm:pt>
    <dgm:pt modelId="{BB978676-3256-4D83-A8B9-9AA62E7EBC5F}" type="pres">
      <dgm:prSet presAssocID="{5D0D1FFB-A0F8-45EA-875C-397A649ED93D}" presName="sp" presStyleCnt="0"/>
      <dgm:spPr/>
    </dgm:pt>
    <dgm:pt modelId="{72903E81-3860-45B9-94F9-3D204870C7B8}" type="pres">
      <dgm:prSet presAssocID="{7BB9F11B-AE9F-431E-ABCC-E33EAEA56E68}" presName="composite" presStyleCnt="0"/>
      <dgm:spPr/>
    </dgm:pt>
    <dgm:pt modelId="{EB025D8E-CBCC-4D57-B791-03CD16AF2D53}" type="pres">
      <dgm:prSet presAssocID="{7BB9F11B-AE9F-431E-ABCC-E33EAEA56E68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6CBA406F-8E85-404D-95A8-6F9BA540A8C0}" type="pres">
      <dgm:prSet presAssocID="{7BB9F11B-AE9F-431E-ABCC-E33EAEA56E68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0DE9D01A-F2FE-415B-8B5F-AC114F946591}" srcId="{7BB9F11B-AE9F-431E-ABCC-E33EAEA56E68}" destId="{9B564843-D8A0-4195-A5BE-27A5162681F7}" srcOrd="0" destOrd="0" parTransId="{9F917BBD-54EC-451E-9DCD-0261655CDABE}" sibTransId="{A9FCDFC5-E384-4397-9E94-2FC7F81E24E2}"/>
    <dgm:cxn modelId="{4CA58A28-68F7-4759-8FF1-FE3C30812308}" type="presOf" srcId="{4C4357F3-5421-443A-B471-53181CC84D38}" destId="{A02E3914-EB58-44A0-AA70-FC24D349FD27}" srcOrd="0" destOrd="0" presId="urn:microsoft.com/office/officeart/2005/8/layout/chevron2"/>
    <dgm:cxn modelId="{9CD07149-7280-4BC2-9D1A-EB1CAFA569B4}" srcId="{08C144B2-F625-41F3-AEF6-C019DB25FBE6}" destId="{CACCF016-263E-4C43-8264-949BD128AB8D}" srcOrd="0" destOrd="0" parTransId="{669B67B8-F0C1-4C63-B26C-6632F9F42E93}" sibTransId="{A09A2B59-B341-4B63-9814-71C33E1CD8C5}"/>
    <dgm:cxn modelId="{0D272D4E-7277-4DC2-8FA0-F19198127628}" type="presOf" srcId="{9B564843-D8A0-4195-A5BE-27A5162681F7}" destId="{6CBA406F-8E85-404D-95A8-6F9BA540A8C0}" srcOrd="0" destOrd="0" presId="urn:microsoft.com/office/officeart/2005/8/layout/chevron2"/>
    <dgm:cxn modelId="{396D6E78-5C8D-406E-BE9A-56338F084889}" srcId="{4C4357F3-5421-443A-B471-53181CC84D38}" destId="{D7DA0CC3-11FF-44A6-A805-18257A241B18}" srcOrd="0" destOrd="0" parTransId="{273DFD89-3A85-4287-BB0D-B176E62BB1A3}" sibTransId="{D4505BB8-2678-4A35-8838-A861DEAB81B8}"/>
    <dgm:cxn modelId="{E5EC5C7B-74C2-4D35-9B0B-313040231E8A}" srcId="{490735EC-AC23-4D6E-99B8-74935C957CB9}" destId="{4C4357F3-5421-443A-B471-53181CC84D38}" srcOrd="0" destOrd="0" parTransId="{EADF9432-B2EC-4493-B936-2AA29B94A9B4}" sibTransId="{34B086A2-0CD5-4FCC-A80D-C7D074CA7863}"/>
    <dgm:cxn modelId="{5060AD89-7046-4CBD-8BBD-47B2096E3075}" srcId="{490735EC-AC23-4D6E-99B8-74935C957CB9}" destId="{08C144B2-F625-41F3-AEF6-C019DB25FBE6}" srcOrd="1" destOrd="0" parTransId="{F4122272-D7FE-46D9-9866-CA9F8A1A4A29}" sibTransId="{5D0D1FFB-A0F8-45EA-875C-397A649ED93D}"/>
    <dgm:cxn modelId="{3CDE38A9-9F46-49FB-AB5D-8AC6612D4BAC}" type="presOf" srcId="{D7DA0CC3-11FF-44A6-A805-18257A241B18}" destId="{61741A86-82F5-4CA4-AE81-A5345A67650C}" srcOrd="0" destOrd="0" presId="urn:microsoft.com/office/officeart/2005/8/layout/chevron2"/>
    <dgm:cxn modelId="{799A70B0-EB76-4FD1-A73E-20573D5328F9}" type="presOf" srcId="{CACCF016-263E-4C43-8264-949BD128AB8D}" destId="{B4144635-417D-46FB-87B4-01EFC64C0E57}" srcOrd="0" destOrd="0" presId="urn:microsoft.com/office/officeart/2005/8/layout/chevron2"/>
    <dgm:cxn modelId="{995D32B2-ADBF-4FCE-AF26-EB4A0AF0EE49}" type="presOf" srcId="{7BB9F11B-AE9F-431E-ABCC-E33EAEA56E68}" destId="{EB025D8E-CBCC-4D57-B791-03CD16AF2D53}" srcOrd="0" destOrd="0" presId="urn:microsoft.com/office/officeart/2005/8/layout/chevron2"/>
    <dgm:cxn modelId="{B92831C6-21EB-4E6C-8354-800BCFC639DA}" type="presOf" srcId="{08C144B2-F625-41F3-AEF6-C019DB25FBE6}" destId="{A3BB6B3E-0F77-480D-B55C-34EC2A37EC6A}" srcOrd="0" destOrd="0" presId="urn:microsoft.com/office/officeart/2005/8/layout/chevron2"/>
    <dgm:cxn modelId="{A07820D4-6C82-4590-8429-E4453252D2B6}" type="presOf" srcId="{490735EC-AC23-4D6E-99B8-74935C957CB9}" destId="{6001182A-73D3-4B3E-A007-5D0A46B2C7FA}" srcOrd="0" destOrd="0" presId="urn:microsoft.com/office/officeart/2005/8/layout/chevron2"/>
    <dgm:cxn modelId="{D4C06DFF-A473-4E2A-8CB3-1DDD7BE44B2C}" srcId="{490735EC-AC23-4D6E-99B8-74935C957CB9}" destId="{7BB9F11B-AE9F-431E-ABCC-E33EAEA56E68}" srcOrd="2" destOrd="0" parTransId="{2C17D47A-5A9A-4E28-8FC2-7C7D3D4B1F24}" sibTransId="{81161B0E-3A5D-42E8-BD0C-84B72AEB1BD8}"/>
    <dgm:cxn modelId="{C1A95052-91AA-4869-8A72-639D70F511F4}" type="presParOf" srcId="{6001182A-73D3-4B3E-A007-5D0A46B2C7FA}" destId="{BDE83832-3F0F-4178-BA9C-FD87974E4F86}" srcOrd="0" destOrd="0" presId="urn:microsoft.com/office/officeart/2005/8/layout/chevron2"/>
    <dgm:cxn modelId="{61F5F77F-FF4C-4DB2-9623-456C80E36C15}" type="presParOf" srcId="{BDE83832-3F0F-4178-BA9C-FD87974E4F86}" destId="{A02E3914-EB58-44A0-AA70-FC24D349FD27}" srcOrd="0" destOrd="0" presId="urn:microsoft.com/office/officeart/2005/8/layout/chevron2"/>
    <dgm:cxn modelId="{0D21C58B-3290-4231-8701-302B5B19FEA1}" type="presParOf" srcId="{BDE83832-3F0F-4178-BA9C-FD87974E4F86}" destId="{61741A86-82F5-4CA4-AE81-A5345A67650C}" srcOrd="1" destOrd="0" presId="urn:microsoft.com/office/officeart/2005/8/layout/chevron2"/>
    <dgm:cxn modelId="{932D9D9F-FFF8-4A65-B4B8-B528DC0B43E9}" type="presParOf" srcId="{6001182A-73D3-4B3E-A007-5D0A46B2C7FA}" destId="{0F6CE106-951A-4843-A725-F37169CD2100}" srcOrd="1" destOrd="0" presId="urn:microsoft.com/office/officeart/2005/8/layout/chevron2"/>
    <dgm:cxn modelId="{8AD43922-711B-441F-991E-A086C9D3171B}" type="presParOf" srcId="{6001182A-73D3-4B3E-A007-5D0A46B2C7FA}" destId="{DEFE8878-4C35-4134-A9F8-9C5FF13E8EDF}" srcOrd="2" destOrd="0" presId="urn:microsoft.com/office/officeart/2005/8/layout/chevron2"/>
    <dgm:cxn modelId="{A0EAA7FD-B276-423E-9154-81BBFF1FA029}" type="presParOf" srcId="{DEFE8878-4C35-4134-A9F8-9C5FF13E8EDF}" destId="{A3BB6B3E-0F77-480D-B55C-34EC2A37EC6A}" srcOrd="0" destOrd="0" presId="urn:microsoft.com/office/officeart/2005/8/layout/chevron2"/>
    <dgm:cxn modelId="{C8AF9E93-297D-457C-A6D5-DEB742852C6F}" type="presParOf" srcId="{DEFE8878-4C35-4134-A9F8-9C5FF13E8EDF}" destId="{B4144635-417D-46FB-87B4-01EFC64C0E57}" srcOrd="1" destOrd="0" presId="urn:microsoft.com/office/officeart/2005/8/layout/chevron2"/>
    <dgm:cxn modelId="{A1660129-0789-4525-A9E9-234CC9EB7DC7}" type="presParOf" srcId="{6001182A-73D3-4B3E-A007-5D0A46B2C7FA}" destId="{BB978676-3256-4D83-A8B9-9AA62E7EBC5F}" srcOrd="3" destOrd="0" presId="urn:microsoft.com/office/officeart/2005/8/layout/chevron2"/>
    <dgm:cxn modelId="{581B6F1F-B5DB-46D0-871F-C5BB6DAB5515}" type="presParOf" srcId="{6001182A-73D3-4B3E-A007-5D0A46B2C7FA}" destId="{72903E81-3860-45B9-94F9-3D204870C7B8}" srcOrd="4" destOrd="0" presId="urn:microsoft.com/office/officeart/2005/8/layout/chevron2"/>
    <dgm:cxn modelId="{19D9C49F-022F-4AC1-958C-09A0246DF55C}" type="presParOf" srcId="{72903E81-3860-45B9-94F9-3D204870C7B8}" destId="{EB025D8E-CBCC-4D57-B791-03CD16AF2D53}" srcOrd="0" destOrd="0" presId="urn:microsoft.com/office/officeart/2005/8/layout/chevron2"/>
    <dgm:cxn modelId="{C0EB5EE0-374F-4771-8577-9F3C69000418}" type="presParOf" srcId="{72903E81-3860-45B9-94F9-3D204870C7B8}" destId="{6CBA406F-8E85-404D-95A8-6F9BA540A8C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90735EC-AC23-4D6E-99B8-74935C957CB9}" type="doc">
      <dgm:prSet loTypeId="urn:microsoft.com/office/officeart/2005/8/layout/chevron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C4357F3-5421-443A-B471-53181CC84D38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EADF9432-B2EC-4493-B936-2AA29B94A9B4}" type="parTrans" cxnId="{E5EC5C7B-74C2-4D35-9B0B-313040231E8A}">
      <dgm:prSet/>
      <dgm:spPr/>
      <dgm:t>
        <a:bodyPr/>
        <a:lstStyle/>
        <a:p>
          <a:endParaRPr lang="en-US"/>
        </a:p>
      </dgm:t>
    </dgm:pt>
    <dgm:pt modelId="{34B086A2-0CD5-4FCC-A80D-C7D074CA7863}" type="sibTrans" cxnId="{E5EC5C7B-74C2-4D35-9B0B-313040231E8A}">
      <dgm:prSet/>
      <dgm:spPr/>
      <dgm:t>
        <a:bodyPr/>
        <a:lstStyle/>
        <a:p>
          <a:endParaRPr lang="en-US"/>
        </a:p>
      </dgm:t>
    </dgm:pt>
    <dgm:pt modelId="{D7DA0CC3-11FF-44A6-A805-18257A241B18}">
      <dgm:prSet phldrT="[Text]"/>
      <dgm:spPr/>
      <dgm:t>
        <a:bodyPr/>
        <a:lstStyle/>
        <a:p>
          <a:r>
            <a:rPr lang="en-US" dirty="0"/>
            <a:t>Assess the sandbox solution WSP’s</a:t>
          </a:r>
        </a:p>
      </dgm:t>
    </dgm:pt>
    <dgm:pt modelId="{273DFD89-3A85-4287-BB0D-B176E62BB1A3}" type="parTrans" cxnId="{396D6E78-5C8D-406E-BE9A-56338F084889}">
      <dgm:prSet/>
      <dgm:spPr/>
      <dgm:t>
        <a:bodyPr/>
        <a:lstStyle/>
        <a:p>
          <a:endParaRPr lang="en-US"/>
        </a:p>
      </dgm:t>
    </dgm:pt>
    <dgm:pt modelId="{D4505BB8-2678-4A35-8838-A861DEAB81B8}" type="sibTrans" cxnId="{396D6E78-5C8D-406E-BE9A-56338F084889}">
      <dgm:prSet/>
      <dgm:spPr/>
      <dgm:t>
        <a:bodyPr/>
        <a:lstStyle/>
        <a:p>
          <a:endParaRPr lang="en-US"/>
        </a:p>
      </dgm:t>
    </dgm:pt>
    <dgm:pt modelId="{08C144B2-F625-41F3-AEF6-C019DB25FBE6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F4122272-D7FE-46D9-9866-CA9F8A1A4A29}" type="parTrans" cxnId="{5060AD89-7046-4CBD-8BBD-47B2096E3075}">
      <dgm:prSet/>
      <dgm:spPr/>
      <dgm:t>
        <a:bodyPr/>
        <a:lstStyle/>
        <a:p>
          <a:endParaRPr lang="en-US"/>
        </a:p>
      </dgm:t>
    </dgm:pt>
    <dgm:pt modelId="{5D0D1FFB-A0F8-45EA-875C-397A649ED93D}" type="sibTrans" cxnId="{5060AD89-7046-4CBD-8BBD-47B2096E3075}">
      <dgm:prSet/>
      <dgm:spPr/>
      <dgm:t>
        <a:bodyPr/>
        <a:lstStyle/>
        <a:p>
          <a:endParaRPr lang="en-US"/>
        </a:p>
      </dgm:t>
    </dgm:pt>
    <dgm:pt modelId="{CACCF016-263E-4C43-8264-949BD128AB8D}">
      <dgm:prSet phldrT="[Text]"/>
      <dgm:spPr/>
      <dgm:t>
        <a:bodyPr/>
        <a:lstStyle/>
        <a:p>
          <a:r>
            <a:rPr lang="en-US" dirty="0"/>
            <a:t>Ensure any solution files are </a:t>
          </a:r>
          <a:r>
            <a:rPr lang="en-US" dirty="0" err="1"/>
            <a:t>unghosted</a:t>
          </a:r>
          <a:r>
            <a:rPr lang="en-US" dirty="0"/>
            <a:t> and copied into the actual site (content DB)</a:t>
          </a:r>
        </a:p>
      </dgm:t>
    </dgm:pt>
    <dgm:pt modelId="{669B67B8-F0C1-4C63-B26C-6632F9F42E93}" type="parTrans" cxnId="{9CD07149-7280-4BC2-9D1A-EB1CAFA569B4}">
      <dgm:prSet/>
      <dgm:spPr/>
      <dgm:t>
        <a:bodyPr/>
        <a:lstStyle/>
        <a:p>
          <a:endParaRPr lang="en-US"/>
        </a:p>
      </dgm:t>
    </dgm:pt>
    <dgm:pt modelId="{A09A2B59-B341-4B63-9814-71C33E1CD8C5}" type="sibTrans" cxnId="{9CD07149-7280-4BC2-9D1A-EB1CAFA569B4}">
      <dgm:prSet/>
      <dgm:spPr/>
      <dgm:t>
        <a:bodyPr/>
        <a:lstStyle/>
        <a:p>
          <a:endParaRPr lang="en-US"/>
        </a:p>
      </dgm:t>
    </dgm:pt>
    <dgm:pt modelId="{7BB9F11B-AE9F-431E-ABCC-E33EAEA56E68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2C17D47A-5A9A-4E28-8FC2-7C7D3D4B1F24}" type="parTrans" cxnId="{D4C06DFF-A473-4E2A-8CB3-1DDD7BE44B2C}">
      <dgm:prSet/>
      <dgm:spPr/>
      <dgm:t>
        <a:bodyPr/>
        <a:lstStyle/>
        <a:p>
          <a:endParaRPr lang="en-US"/>
        </a:p>
      </dgm:t>
    </dgm:pt>
    <dgm:pt modelId="{81161B0E-3A5D-42E8-BD0C-84B72AEB1BD8}" type="sibTrans" cxnId="{D4C06DFF-A473-4E2A-8CB3-1DDD7BE44B2C}">
      <dgm:prSet/>
      <dgm:spPr/>
      <dgm:t>
        <a:bodyPr/>
        <a:lstStyle/>
        <a:p>
          <a:endParaRPr lang="en-US"/>
        </a:p>
      </dgm:t>
    </dgm:pt>
    <dgm:pt modelId="{9B564843-D8A0-4195-A5BE-27A5162681F7}">
      <dgm:prSet phldrT="[Text]"/>
      <dgm:spPr/>
      <dgm:t>
        <a:bodyPr/>
        <a:lstStyle/>
        <a:p>
          <a:r>
            <a:rPr lang="en-US" dirty="0"/>
            <a:t>Deactivate sandbox features and remove sandbox solution</a:t>
          </a:r>
        </a:p>
      </dgm:t>
    </dgm:pt>
    <dgm:pt modelId="{9F917BBD-54EC-451E-9DCD-0261655CDABE}" type="parTrans" cxnId="{0DE9D01A-F2FE-415B-8B5F-AC114F946591}">
      <dgm:prSet/>
      <dgm:spPr/>
      <dgm:t>
        <a:bodyPr/>
        <a:lstStyle/>
        <a:p>
          <a:endParaRPr lang="en-US"/>
        </a:p>
      </dgm:t>
    </dgm:pt>
    <dgm:pt modelId="{A9FCDFC5-E384-4397-9E94-2FC7F81E24E2}" type="sibTrans" cxnId="{0DE9D01A-F2FE-415B-8B5F-AC114F946591}">
      <dgm:prSet/>
      <dgm:spPr/>
      <dgm:t>
        <a:bodyPr/>
        <a:lstStyle/>
        <a:p>
          <a:endParaRPr lang="en-US"/>
        </a:p>
      </dgm:t>
    </dgm:pt>
    <dgm:pt modelId="{ADAB5D44-F84D-4418-9FB6-F7D936263367}">
      <dgm:prSet phldrT="[Text]"/>
      <dgm:spPr/>
      <dgm:t>
        <a:bodyPr/>
        <a:lstStyle/>
        <a:p>
          <a:r>
            <a:rPr lang="en-US" dirty="0"/>
            <a:t>4</a:t>
          </a:r>
        </a:p>
      </dgm:t>
    </dgm:pt>
    <dgm:pt modelId="{64AC5FBB-F2C6-4F46-BEC3-CBBC55FD8DEC}" type="parTrans" cxnId="{A5E5DC0B-B18A-40C0-AD2D-CDF0DBD7E817}">
      <dgm:prSet/>
      <dgm:spPr/>
      <dgm:t>
        <a:bodyPr/>
        <a:lstStyle/>
        <a:p>
          <a:endParaRPr lang="en-US"/>
        </a:p>
      </dgm:t>
    </dgm:pt>
    <dgm:pt modelId="{71ECB3A4-1272-48DA-AE27-185D2456DE17}" type="sibTrans" cxnId="{A5E5DC0B-B18A-40C0-AD2D-CDF0DBD7E817}">
      <dgm:prSet/>
      <dgm:spPr/>
      <dgm:t>
        <a:bodyPr/>
        <a:lstStyle/>
        <a:p>
          <a:endParaRPr lang="en-US"/>
        </a:p>
      </dgm:t>
    </dgm:pt>
    <dgm:pt modelId="{5196611B-B066-4FC9-85F4-F5449DC2ADBD}">
      <dgm:prSet phldrT="[Text]"/>
      <dgm:spPr/>
      <dgm:t>
        <a:bodyPr/>
        <a:lstStyle/>
        <a:p>
          <a:r>
            <a:rPr lang="en-US" dirty="0"/>
            <a:t>Update sandbox solution to not remove files upon </a:t>
          </a:r>
          <a:r>
            <a:rPr lang="en-US" dirty="0" err="1"/>
            <a:t>FeatureDeactivating</a:t>
          </a:r>
          <a:r>
            <a:rPr lang="en-US" dirty="0"/>
            <a:t> event</a:t>
          </a:r>
        </a:p>
      </dgm:t>
    </dgm:pt>
    <dgm:pt modelId="{026F4C18-2660-4B20-BF57-8DA4EDF2E6E9}" type="parTrans" cxnId="{5C3E4138-C8EE-427D-A292-09213233837B}">
      <dgm:prSet/>
      <dgm:spPr/>
      <dgm:t>
        <a:bodyPr/>
        <a:lstStyle/>
        <a:p>
          <a:endParaRPr lang="en-US"/>
        </a:p>
      </dgm:t>
    </dgm:pt>
    <dgm:pt modelId="{252DAD3E-0ED2-4F91-A732-A8582E6AF091}" type="sibTrans" cxnId="{5C3E4138-C8EE-427D-A292-09213233837B}">
      <dgm:prSet/>
      <dgm:spPr/>
      <dgm:t>
        <a:bodyPr/>
        <a:lstStyle/>
        <a:p>
          <a:endParaRPr lang="en-US"/>
        </a:p>
      </dgm:t>
    </dgm:pt>
    <dgm:pt modelId="{A1C3E88A-9732-4E03-8E13-8A43D0F0C60D}">
      <dgm:prSet phldrT="[Text]"/>
      <dgm:spPr/>
      <dgm:t>
        <a:bodyPr/>
        <a:lstStyle/>
        <a:p>
          <a:r>
            <a:rPr lang="en-US" dirty="0"/>
            <a:t>Remove any FTC references added by the sandbox solution (e.g. event receivers)</a:t>
          </a:r>
        </a:p>
      </dgm:t>
    </dgm:pt>
    <dgm:pt modelId="{F8602D63-D8CC-40DA-B1EF-62418165FB43}" type="parTrans" cxnId="{A18AD60A-3668-4B8F-9F91-29E9AC9994DC}">
      <dgm:prSet/>
      <dgm:spPr/>
      <dgm:t>
        <a:bodyPr/>
        <a:lstStyle/>
        <a:p>
          <a:endParaRPr lang="en-US"/>
        </a:p>
      </dgm:t>
    </dgm:pt>
    <dgm:pt modelId="{4E8FBF42-0E25-4278-9A05-07619D27214A}" type="sibTrans" cxnId="{A18AD60A-3668-4B8F-9F91-29E9AC9994DC}">
      <dgm:prSet/>
      <dgm:spPr/>
      <dgm:t>
        <a:bodyPr/>
        <a:lstStyle/>
        <a:p>
          <a:endParaRPr lang="en-US"/>
        </a:p>
      </dgm:t>
    </dgm:pt>
    <dgm:pt modelId="{6001182A-73D3-4B3E-A007-5D0A46B2C7FA}" type="pres">
      <dgm:prSet presAssocID="{490735EC-AC23-4D6E-99B8-74935C957CB9}" presName="linearFlow" presStyleCnt="0">
        <dgm:presLayoutVars>
          <dgm:dir/>
          <dgm:animLvl val="lvl"/>
          <dgm:resizeHandles val="exact"/>
        </dgm:presLayoutVars>
      </dgm:prSet>
      <dgm:spPr/>
    </dgm:pt>
    <dgm:pt modelId="{BDE83832-3F0F-4178-BA9C-FD87974E4F86}" type="pres">
      <dgm:prSet presAssocID="{4C4357F3-5421-443A-B471-53181CC84D38}" presName="composite" presStyleCnt="0"/>
      <dgm:spPr/>
    </dgm:pt>
    <dgm:pt modelId="{A02E3914-EB58-44A0-AA70-FC24D349FD27}" type="pres">
      <dgm:prSet presAssocID="{4C4357F3-5421-443A-B471-53181CC84D38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61741A86-82F5-4CA4-AE81-A5345A67650C}" type="pres">
      <dgm:prSet presAssocID="{4C4357F3-5421-443A-B471-53181CC84D38}" presName="descendantText" presStyleLbl="alignAcc1" presStyleIdx="0" presStyleCnt="4">
        <dgm:presLayoutVars>
          <dgm:bulletEnabled val="1"/>
        </dgm:presLayoutVars>
      </dgm:prSet>
      <dgm:spPr/>
    </dgm:pt>
    <dgm:pt modelId="{0F6CE106-951A-4843-A725-F37169CD2100}" type="pres">
      <dgm:prSet presAssocID="{34B086A2-0CD5-4FCC-A80D-C7D074CA7863}" presName="sp" presStyleCnt="0"/>
      <dgm:spPr/>
    </dgm:pt>
    <dgm:pt modelId="{DEFE8878-4C35-4134-A9F8-9C5FF13E8EDF}" type="pres">
      <dgm:prSet presAssocID="{08C144B2-F625-41F3-AEF6-C019DB25FBE6}" presName="composite" presStyleCnt="0"/>
      <dgm:spPr/>
    </dgm:pt>
    <dgm:pt modelId="{A3BB6B3E-0F77-480D-B55C-34EC2A37EC6A}" type="pres">
      <dgm:prSet presAssocID="{08C144B2-F625-41F3-AEF6-C019DB25FBE6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B4144635-417D-46FB-87B4-01EFC64C0E57}" type="pres">
      <dgm:prSet presAssocID="{08C144B2-F625-41F3-AEF6-C019DB25FBE6}" presName="descendantText" presStyleLbl="alignAcc1" presStyleIdx="1" presStyleCnt="4">
        <dgm:presLayoutVars>
          <dgm:bulletEnabled val="1"/>
        </dgm:presLayoutVars>
      </dgm:prSet>
      <dgm:spPr/>
    </dgm:pt>
    <dgm:pt modelId="{BB978676-3256-4D83-A8B9-9AA62E7EBC5F}" type="pres">
      <dgm:prSet presAssocID="{5D0D1FFB-A0F8-45EA-875C-397A649ED93D}" presName="sp" presStyleCnt="0"/>
      <dgm:spPr/>
    </dgm:pt>
    <dgm:pt modelId="{72903E81-3860-45B9-94F9-3D204870C7B8}" type="pres">
      <dgm:prSet presAssocID="{7BB9F11B-AE9F-431E-ABCC-E33EAEA56E68}" presName="composite" presStyleCnt="0"/>
      <dgm:spPr/>
    </dgm:pt>
    <dgm:pt modelId="{EB025D8E-CBCC-4D57-B791-03CD16AF2D53}" type="pres">
      <dgm:prSet presAssocID="{7BB9F11B-AE9F-431E-ABCC-E33EAEA56E68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6CBA406F-8E85-404D-95A8-6F9BA540A8C0}" type="pres">
      <dgm:prSet presAssocID="{7BB9F11B-AE9F-431E-ABCC-E33EAEA56E68}" presName="descendantText" presStyleLbl="alignAcc1" presStyleIdx="2" presStyleCnt="4">
        <dgm:presLayoutVars>
          <dgm:bulletEnabled val="1"/>
        </dgm:presLayoutVars>
      </dgm:prSet>
      <dgm:spPr/>
    </dgm:pt>
    <dgm:pt modelId="{F2A09ADA-1598-4D21-B46E-2D0AE2C8C0C1}" type="pres">
      <dgm:prSet presAssocID="{81161B0E-3A5D-42E8-BD0C-84B72AEB1BD8}" presName="sp" presStyleCnt="0"/>
      <dgm:spPr/>
    </dgm:pt>
    <dgm:pt modelId="{9BBF243D-E2EC-40F2-86F8-0B869DFA8F12}" type="pres">
      <dgm:prSet presAssocID="{ADAB5D44-F84D-4418-9FB6-F7D936263367}" presName="composite" presStyleCnt="0"/>
      <dgm:spPr/>
    </dgm:pt>
    <dgm:pt modelId="{80390AB3-C3BE-46C6-8726-B33F07CA71B4}" type="pres">
      <dgm:prSet presAssocID="{ADAB5D44-F84D-4418-9FB6-F7D936263367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7C5EF81B-6DD6-414D-8C06-70779D5E6AAB}" type="pres">
      <dgm:prSet presAssocID="{ADAB5D44-F84D-4418-9FB6-F7D936263367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380A5C02-D57F-4D3E-B9AA-9B15868995D8}" type="presOf" srcId="{5196611B-B066-4FC9-85F4-F5449DC2ADBD}" destId="{6CBA406F-8E85-404D-95A8-6F9BA540A8C0}" srcOrd="0" destOrd="0" presId="urn:microsoft.com/office/officeart/2005/8/layout/chevron2"/>
    <dgm:cxn modelId="{A18AD60A-3668-4B8F-9F91-29E9AC9994DC}" srcId="{08C144B2-F625-41F3-AEF6-C019DB25FBE6}" destId="{A1C3E88A-9732-4E03-8E13-8A43D0F0C60D}" srcOrd="1" destOrd="0" parTransId="{F8602D63-D8CC-40DA-B1EF-62418165FB43}" sibTransId="{4E8FBF42-0E25-4278-9A05-07619D27214A}"/>
    <dgm:cxn modelId="{A5E5DC0B-B18A-40C0-AD2D-CDF0DBD7E817}" srcId="{490735EC-AC23-4D6E-99B8-74935C957CB9}" destId="{ADAB5D44-F84D-4418-9FB6-F7D936263367}" srcOrd="3" destOrd="0" parTransId="{64AC5FBB-F2C6-4F46-BEC3-CBBC55FD8DEC}" sibTransId="{71ECB3A4-1272-48DA-AE27-185D2456DE17}"/>
    <dgm:cxn modelId="{0DE9D01A-F2FE-415B-8B5F-AC114F946591}" srcId="{ADAB5D44-F84D-4418-9FB6-F7D936263367}" destId="{9B564843-D8A0-4195-A5BE-27A5162681F7}" srcOrd="0" destOrd="0" parTransId="{9F917BBD-54EC-451E-9DCD-0261655CDABE}" sibTransId="{A9FCDFC5-E384-4397-9E94-2FC7F81E24E2}"/>
    <dgm:cxn modelId="{4CA58A28-68F7-4759-8FF1-FE3C30812308}" type="presOf" srcId="{4C4357F3-5421-443A-B471-53181CC84D38}" destId="{A02E3914-EB58-44A0-AA70-FC24D349FD27}" srcOrd="0" destOrd="0" presId="urn:microsoft.com/office/officeart/2005/8/layout/chevron2"/>
    <dgm:cxn modelId="{5C3E4138-C8EE-427D-A292-09213233837B}" srcId="{7BB9F11B-AE9F-431E-ABCC-E33EAEA56E68}" destId="{5196611B-B066-4FC9-85F4-F5449DC2ADBD}" srcOrd="0" destOrd="0" parTransId="{026F4C18-2660-4B20-BF57-8DA4EDF2E6E9}" sibTransId="{252DAD3E-0ED2-4F91-A732-A8582E6AF091}"/>
    <dgm:cxn modelId="{9CD07149-7280-4BC2-9D1A-EB1CAFA569B4}" srcId="{08C144B2-F625-41F3-AEF6-C019DB25FBE6}" destId="{CACCF016-263E-4C43-8264-949BD128AB8D}" srcOrd="0" destOrd="0" parTransId="{669B67B8-F0C1-4C63-B26C-6632F9F42E93}" sibTransId="{A09A2B59-B341-4B63-9814-71C33E1CD8C5}"/>
    <dgm:cxn modelId="{9828934A-FD9D-4E02-B8FB-7D9B7AC5F9B8}" type="presOf" srcId="{9B564843-D8A0-4195-A5BE-27A5162681F7}" destId="{7C5EF81B-6DD6-414D-8C06-70779D5E6AAB}" srcOrd="0" destOrd="0" presId="urn:microsoft.com/office/officeart/2005/8/layout/chevron2"/>
    <dgm:cxn modelId="{396D6E78-5C8D-406E-BE9A-56338F084889}" srcId="{4C4357F3-5421-443A-B471-53181CC84D38}" destId="{D7DA0CC3-11FF-44A6-A805-18257A241B18}" srcOrd="0" destOrd="0" parTransId="{273DFD89-3A85-4287-BB0D-B176E62BB1A3}" sibTransId="{D4505BB8-2678-4A35-8838-A861DEAB81B8}"/>
    <dgm:cxn modelId="{E5EC5C7B-74C2-4D35-9B0B-313040231E8A}" srcId="{490735EC-AC23-4D6E-99B8-74935C957CB9}" destId="{4C4357F3-5421-443A-B471-53181CC84D38}" srcOrd="0" destOrd="0" parTransId="{EADF9432-B2EC-4493-B936-2AA29B94A9B4}" sibTransId="{34B086A2-0CD5-4FCC-A80D-C7D074CA7863}"/>
    <dgm:cxn modelId="{EFB42689-23E7-4B4C-B565-661ED9CE4AA6}" type="presOf" srcId="{ADAB5D44-F84D-4418-9FB6-F7D936263367}" destId="{80390AB3-C3BE-46C6-8726-B33F07CA71B4}" srcOrd="0" destOrd="0" presId="urn:microsoft.com/office/officeart/2005/8/layout/chevron2"/>
    <dgm:cxn modelId="{5060AD89-7046-4CBD-8BBD-47B2096E3075}" srcId="{490735EC-AC23-4D6E-99B8-74935C957CB9}" destId="{08C144B2-F625-41F3-AEF6-C019DB25FBE6}" srcOrd="1" destOrd="0" parTransId="{F4122272-D7FE-46D9-9866-CA9F8A1A4A29}" sibTransId="{5D0D1FFB-A0F8-45EA-875C-397A649ED93D}"/>
    <dgm:cxn modelId="{3CDE38A9-9F46-49FB-AB5D-8AC6612D4BAC}" type="presOf" srcId="{D7DA0CC3-11FF-44A6-A805-18257A241B18}" destId="{61741A86-82F5-4CA4-AE81-A5345A67650C}" srcOrd="0" destOrd="0" presId="urn:microsoft.com/office/officeart/2005/8/layout/chevron2"/>
    <dgm:cxn modelId="{799A70B0-EB76-4FD1-A73E-20573D5328F9}" type="presOf" srcId="{CACCF016-263E-4C43-8264-949BD128AB8D}" destId="{B4144635-417D-46FB-87B4-01EFC64C0E57}" srcOrd="0" destOrd="0" presId="urn:microsoft.com/office/officeart/2005/8/layout/chevron2"/>
    <dgm:cxn modelId="{995D32B2-ADBF-4FCE-AF26-EB4A0AF0EE49}" type="presOf" srcId="{7BB9F11B-AE9F-431E-ABCC-E33EAEA56E68}" destId="{EB025D8E-CBCC-4D57-B791-03CD16AF2D53}" srcOrd="0" destOrd="0" presId="urn:microsoft.com/office/officeart/2005/8/layout/chevron2"/>
    <dgm:cxn modelId="{B92831C6-21EB-4E6C-8354-800BCFC639DA}" type="presOf" srcId="{08C144B2-F625-41F3-AEF6-C019DB25FBE6}" destId="{A3BB6B3E-0F77-480D-B55C-34EC2A37EC6A}" srcOrd="0" destOrd="0" presId="urn:microsoft.com/office/officeart/2005/8/layout/chevron2"/>
    <dgm:cxn modelId="{A07820D4-6C82-4590-8429-E4453252D2B6}" type="presOf" srcId="{490735EC-AC23-4D6E-99B8-74935C957CB9}" destId="{6001182A-73D3-4B3E-A007-5D0A46B2C7FA}" srcOrd="0" destOrd="0" presId="urn:microsoft.com/office/officeart/2005/8/layout/chevron2"/>
    <dgm:cxn modelId="{1A512EF3-1E15-44D1-A8D0-9E2182B86E52}" type="presOf" srcId="{A1C3E88A-9732-4E03-8E13-8A43D0F0C60D}" destId="{B4144635-417D-46FB-87B4-01EFC64C0E57}" srcOrd="0" destOrd="1" presId="urn:microsoft.com/office/officeart/2005/8/layout/chevron2"/>
    <dgm:cxn modelId="{D4C06DFF-A473-4E2A-8CB3-1DDD7BE44B2C}" srcId="{490735EC-AC23-4D6E-99B8-74935C957CB9}" destId="{7BB9F11B-AE9F-431E-ABCC-E33EAEA56E68}" srcOrd="2" destOrd="0" parTransId="{2C17D47A-5A9A-4E28-8FC2-7C7D3D4B1F24}" sibTransId="{81161B0E-3A5D-42E8-BD0C-84B72AEB1BD8}"/>
    <dgm:cxn modelId="{C1A95052-91AA-4869-8A72-639D70F511F4}" type="presParOf" srcId="{6001182A-73D3-4B3E-A007-5D0A46B2C7FA}" destId="{BDE83832-3F0F-4178-BA9C-FD87974E4F86}" srcOrd="0" destOrd="0" presId="urn:microsoft.com/office/officeart/2005/8/layout/chevron2"/>
    <dgm:cxn modelId="{61F5F77F-FF4C-4DB2-9623-456C80E36C15}" type="presParOf" srcId="{BDE83832-3F0F-4178-BA9C-FD87974E4F86}" destId="{A02E3914-EB58-44A0-AA70-FC24D349FD27}" srcOrd="0" destOrd="0" presId="urn:microsoft.com/office/officeart/2005/8/layout/chevron2"/>
    <dgm:cxn modelId="{0D21C58B-3290-4231-8701-302B5B19FEA1}" type="presParOf" srcId="{BDE83832-3F0F-4178-BA9C-FD87974E4F86}" destId="{61741A86-82F5-4CA4-AE81-A5345A67650C}" srcOrd="1" destOrd="0" presId="urn:microsoft.com/office/officeart/2005/8/layout/chevron2"/>
    <dgm:cxn modelId="{932D9D9F-FFF8-4A65-B4B8-B528DC0B43E9}" type="presParOf" srcId="{6001182A-73D3-4B3E-A007-5D0A46B2C7FA}" destId="{0F6CE106-951A-4843-A725-F37169CD2100}" srcOrd="1" destOrd="0" presId="urn:microsoft.com/office/officeart/2005/8/layout/chevron2"/>
    <dgm:cxn modelId="{8AD43922-711B-441F-991E-A086C9D3171B}" type="presParOf" srcId="{6001182A-73D3-4B3E-A007-5D0A46B2C7FA}" destId="{DEFE8878-4C35-4134-A9F8-9C5FF13E8EDF}" srcOrd="2" destOrd="0" presId="urn:microsoft.com/office/officeart/2005/8/layout/chevron2"/>
    <dgm:cxn modelId="{A0EAA7FD-B276-423E-9154-81BBFF1FA029}" type="presParOf" srcId="{DEFE8878-4C35-4134-A9F8-9C5FF13E8EDF}" destId="{A3BB6B3E-0F77-480D-B55C-34EC2A37EC6A}" srcOrd="0" destOrd="0" presId="urn:microsoft.com/office/officeart/2005/8/layout/chevron2"/>
    <dgm:cxn modelId="{C8AF9E93-297D-457C-A6D5-DEB742852C6F}" type="presParOf" srcId="{DEFE8878-4C35-4134-A9F8-9C5FF13E8EDF}" destId="{B4144635-417D-46FB-87B4-01EFC64C0E57}" srcOrd="1" destOrd="0" presId="urn:microsoft.com/office/officeart/2005/8/layout/chevron2"/>
    <dgm:cxn modelId="{A1660129-0789-4525-A9E9-234CC9EB7DC7}" type="presParOf" srcId="{6001182A-73D3-4B3E-A007-5D0A46B2C7FA}" destId="{BB978676-3256-4D83-A8B9-9AA62E7EBC5F}" srcOrd="3" destOrd="0" presId="urn:microsoft.com/office/officeart/2005/8/layout/chevron2"/>
    <dgm:cxn modelId="{581B6F1F-B5DB-46D0-871F-C5BB6DAB5515}" type="presParOf" srcId="{6001182A-73D3-4B3E-A007-5D0A46B2C7FA}" destId="{72903E81-3860-45B9-94F9-3D204870C7B8}" srcOrd="4" destOrd="0" presId="urn:microsoft.com/office/officeart/2005/8/layout/chevron2"/>
    <dgm:cxn modelId="{19D9C49F-022F-4AC1-958C-09A0246DF55C}" type="presParOf" srcId="{72903E81-3860-45B9-94F9-3D204870C7B8}" destId="{EB025D8E-CBCC-4D57-B791-03CD16AF2D53}" srcOrd="0" destOrd="0" presId="urn:microsoft.com/office/officeart/2005/8/layout/chevron2"/>
    <dgm:cxn modelId="{C0EB5EE0-374F-4771-8577-9F3C69000418}" type="presParOf" srcId="{72903E81-3860-45B9-94F9-3D204870C7B8}" destId="{6CBA406F-8E85-404D-95A8-6F9BA540A8C0}" srcOrd="1" destOrd="0" presId="urn:microsoft.com/office/officeart/2005/8/layout/chevron2"/>
    <dgm:cxn modelId="{39BB3F6D-79B5-41A7-B6B4-E05D23708EB1}" type="presParOf" srcId="{6001182A-73D3-4B3E-A007-5D0A46B2C7FA}" destId="{F2A09ADA-1598-4D21-B46E-2D0AE2C8C0C1}" srcOrd="5" destOrd="0" presId="urn:microsoft.com/office/officeart/2005/8/layout/chevron2"/>
    <dgm:cxn modelId="{0D504A29-6D6C-492E-B8ED-EE308E9D7F48}" type="presParOf" srcId="{6001182A-73D3-4B3E-A007-5D0A46B2C7FA}" destId="{9BBF243D-E2EC-40F2-86F8-0B869DFA8F12}" srcOrd="6" destOrd="0" presId="urn:microsoft.com/office/officeart/2005/8/layout/chevron2"/>
    <dgm:cxn modelId="{CD749E07-C380-4F20-A188-914184A57E36}" type="presParOf" srcId="{9BBF243D-E2EC-40F2-86F8-0B869DFA8F12}" destId="{80390AB3-C3BE-46C6-8726-B33F07CA71B4}" srcOrd="0" destOrd="0" presId="urn:microsoft.com/office/officeart/2005/8/layout/chevron2"/>
    <dgm:cxn modelId="{A74D514D-34CF-4321-9D2B-2D848B8F0953}" type="presParOf" srcId="{9BBF243D-E2EC-40F2-86F8-0B869DFA8F12}" destId="{7C5EF81B-6DD6-414D-8C06-70779D5E6AA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2E3914-EB58-44A0-AA70-FC24D349FD27}">
      <dsp:nvSpPr>
        <dsp:cNvPr id="0" name=""/>
        <dsp:cNvSpPr/>
      </dsp:nvSpPr>
      <dsp:spPr>
        <a:xfrm rot="5400000">
          <a:off x="-171526" y="173267"/>
          <a:ext cx="1143511" cy="800457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</a:t>
          </a:r>
        </a:p>
      </dsp:txBody>
      <dsp:txXfrm rot="-5400000">
        <a:off x="2" y="401969"/>
        <a:ext cx="800457" cy="343054"/>
      </dsp:txXfrm>
    </dsp:sp>
    <dsp:sp modelId="{61741A86-82F5-4CA4-AE81-A5345A67650C}">
      <dsp:nvSpPr>
        <dsp:cNvPr id="0" name=""/>
        <dsp:cNvSpPr/>
      </dsp:nvSpPr>
      <dsp:spPr>
        <a:xfrm rot="5400000">
          <a:off x="5118441" y="-4316243"/>
          <a:ext cx="743282" cy="93792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Identify custom master pages and alternate CSS used</a:t>
          </a:r>
        </a:p>
      </dsp:txBody>
      <dsp:txXfrm rot="-5400000">
        <a:off x="800457" y="38025"/>
        <a:ext cx="9342966" cy="670714"/>
      </dsp:txXfrm>
    </dsp:sp>
    <dsp:sp modelId="{A3BB6B3E-0F77-480D-B55C-34EC2A37EC6A}">
      <dsp:nvSpPr>
        <dsp:cNvPr id="0" name=""/>
        <dsp:cNvSpPr/>
      </dsp:nvSpPr>
      <dsp:spPr>
        <a:xfrm rot="5400000">
          <a:off x="-171526" y="1114590"/>
          <a:ext cx="1143511" cy="800457"/>
        </a:xfrm>
        <a:prstGeom prst="chevron">
          <a:avLst/>
        </a:prstGeom>
        <a:solidFill>
          <a:schemeClr val="accent4">
            <a:hueOff val="1444099"/>
            <a:satOff val="-7257"/>
            <a:lumOff val="-13431"/>
            <a:alphaOff val="0"/>
          </a:schemeClr>
        </a:solidFill>
        <a:ln w="12700" cap="flat" cmpd="sng" algn="ctr">
          <a:solidFill>
            <a:schemeClr val="accent4">
              <a:hueOff val="1444099"/>
              <a:satOff val="-7257"/>
              <a:lumOff val="-134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</a:t>
          </a:r>
        </a:p>
      </dsp:txBody>
      <dsp:txXfrm rot="-5400000">
        <a:off x="2" y="1343292"/>
        <a:ext cx="800457" cy="343054"/>
      </dsp:txXfrm>
    </dsp:sp>
    <dsp:sp modelId="{B4144635-417D-46FB-87B4-01EFC64C0E57}">
      <dsp:nvSpPr>
        <dsp:cNvPr id="0" name=""/>
        <dsp:cNvSpPr/>
      </dsp:nvSpPr>
      <dsp:spPr>
        <a:xfrm rot="5400000">
          <a:off x="5118441" y="-3374920"/>
          <a:ext cx="743282" cy="93792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444099"/>
              <a:satOff val="-7257"/>
              <a:lumOff val="-134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Create CSOM/PowerShell script to implement new branding strategy (revert to OOTB Master Page/</a:t>
          </a:r>
          <a:r>
            <a:rPr lang="en-US" sz="1900" kern="1200" dirty="0" err="1"/>
            <a:t>unghost</a:t>
          </a:r>
          <a:r>
            <a:rPr lang="en-US" sz="1900" kern="1200" dirty="0"/>
            <a:t> Master Page/CSS file/use themes)</a:t>
          </a:r>
        </a:p>
      </dsp:txBody>
      <dsp:txXfrm rot="-5400000">
        <a:off x="800457" y="979348"/>
        <a:ext cx="9342966" cy="670714"/>
      </dsp:txXfrm>
    </dsp:sp>
    <dsp:sp modelId="{51ABD8CA-A16C-4186-A376-D8A9FF82B675}">
      <dsp:nvSpPr>
        <dsp:cNvPr id="0" name=""/>
        <dsp:cNvSpPr/>
      </dsp:nvSpPr>
      <dsp:spPr>
        <a:xfrm rot="5400000">
          <a:off x="-171526" y="2055913"/>
          <a:ext cx="1143511" cy="800457"/>
        </a:xfrm>
        <a:prstGeom prst="chevron">
          <a:avLst/>
        </a:prstGeom>
        <a:solidFill>
          <a:schemeClr val="accent4">
            <a:hueOff val="2888197"/>
            <a:satOff val="-14514"/>
            <a:lumOff val="-26861"/>
            <a:alphaOff val="0"/>
          </a:schemeClr>
        </a:solidFill>
        <a:ln w="12700" cap="flat" cmpd="sng" algn="ctr">
          <a:solidFill>
            <a:schemeClr val="accent4">
              <a:hueOff val="2888197"/>
              <a:satOff val="-14514"/>
              <a:lumOff val="-268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3</a:t>
          </a:r>
        </a:p>
      </dsp:txBody>
      <dsp:txXfrm rot="-5400000">
        <a:off x="2" y="2284615"/>
        <a:ext cx="800457" cy="343054"/>
      </dsp:txXfrm>
    </dsp:sp>
    <dsp:sp modelId="{EF464EAD-0924-4D31-A599-3451C77E8D20}">
      <dsp:nvSpPr>
        <dsp:cNvPr id="0" name=""/>
        <dsp:cNvSpPr/>
      </dsp:nvSpPr>
      <dsp:spPr>
        <a:xfrm rot="5400000">
          <a:off x="5118441" y="-2433596"/>
          <a:ext cx="743282" cy="93792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888197"/>
              <a:satOff val="-14514"/>
              <a:lumOff val="-268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Create new sites with new branding strategy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Remove FTC branding solution (including any non-referenced FTC Master Pages </a:t>
          </a:r>
          <a:r>
            <a:rPr lang="en-US" sz="1900" kern="1200" dirty="0" err="1"/>
            <a:t>etc</a:t>
          </a:r>
          <a:r>
            <a:rPr lang="en-US" sz="1900" kern="1200" dirty="0"/>
            <a:t>)</a:t>
          </a:r>
        </a:p>
      </dsp:txBody>
      <dsp:txXfrm rot="-5400000">
        <a:off x="800457" y="1920672"/>
        <a:ext cx="9342966" cy="6707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2E3914-EB58-44A0-AA70-FC24D349FD27}">
      <dsp:nvSpPr>
        <dsp:cNvPr id="0" name=""/>
        <dsp:cNvSpPr/>
      </dsp:nvSpPr>
      <dsp:spPr>
        <a:xfrm rot="5400000">
          <a:off x="-170342" y="172487"/>
          <a:ext cx="1135615" cy="79493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</a:t>
          </a:r>
        </a:p>
      </dsp:txBody>
      <dsp:txXfrm rot="-5400000">
        <a:off x="1" y="399611"/>
        <a:ext cx="794931" cy="340684"/>
      </dsp:txXfrm>
    </dsp:sp>
    <dsp:sp modelId="{61741A86-82F5-4CA4-AE81-A5345A67650C}">
      <dsp:nvSpPr>
        <dsp:cNvPr id="0" name=""/>
        <dsp:cNvSpPr/>
      </dsp:nvSpPr>
      <dsp:spPr>
        <a:xfrm rot="5400000">
          <a:off x="5118244" y="-4321167"/>
          <a:ext cx="738150" cy="93847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Identify custom web controls and web parts used</a:t>
          </a:r>
        </a:p>
      </dsp:txBody>
      <dsp:txXfrm rot="-5400000">
        <a:off x="794931" y="38180"/>
        <a:ext cx="9348742" cy="666082"/>
      </dsp:txXfrm>
    </dsp:sp>
    <dsp:sp modelId="{A3BB6B3E-0F77-480D-B55C-34EC2A37EC6A}">
      <dsp:nvSpPr>
        <dsp:cNvPr id="0" name=""/>
        <dsp:cNvSpPr/>
      </dsp:nvSpPr>
      <dsp:spPr>
        <a:xfrm rot="5400000">
          <a:off x="-170342" y="1159797"/>
          <a:ext cx="1135615" cy="794931"/>
        </a:xfrm>
        <a:prstGeom prst="chevron">
          <a:avLst/>
        </a:prstGeom>
        <a:solidFill>
          <a:schemeClr val="accent4">
            <a:hueOff val="962732"/>
            <a:satOff val="-4838"/>
            <a:lumOff val="-8954"/>
            <a:alphaOff val="0"/>
          </a:schemeClr>
        </a:solidFill>
        <a:ln w="12700" cap="flat" cmpd="sng" algn="ctr">
          <a:solidFill>
            <a:schemeClr val="accent4">
              <a:hueOff val="962732"/>
              <a:satOff val="-4838"/>
              <a:lumOff val="-89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</a:t>
          </a:r>
        </a:p>
      </dsp:txBody>
      <dsp:txXfrm rot="-5400000">
        <a:off x="1" y="1386921"/>
        <a:ext cx="794931" cy="340684"/>
      </dsp:txXfrm>
    </dsp:sp>
    <dsp:sp modelId="{B4144635-417D-46FB-87B4-01EFC64C0E57}">
      <dsp:nvSpPr>
        <dsp:cNvPr id="0" name=""/>
        <dsp:cNvSpPr/>
      </dsp:nvSpPr>
      <dsp:spPr>
        <a:xfrm rot="5400000">
          <a:off x="5118244" y="-3333858"/>
          <a:ext cx="738150" cy="93847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62732"/>
              <a:satOff val="-4838"/>
              <a:lumOff val="-89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Create CSOM/PowerShell script to add the Custom Action to the affected sites</a:t>
          </a:r>
        </a:p>
      </dsp:txBody>
      <dsp:txXfrm rot="-5400000">
        <a:off x="794931" y="1025489"/>
        <a:ext cx="9348742" cy="666082"/>
      </dsp:txXfrm>
    </dsp:sp>
    <dsp:sp modelId="{EB025D8E-CBCC-4D57-B791-03CD16AF2D53}">
      <dsp:nvSpPr>
        <dsp:cNvPr id="0" name=""/>
        <dsp:cNvSpPr/>
      </dsp:nvSpPr>
      <dsp:spPr>
        <a:xfrm rot="5400000">
          <a:off x="-170342" y="2147107"/>
          <a:ext cx="1135615" cy="794931"/>
        </a:xfrm>
        <a:prstGeom prst="chevron">
          <a:avLst/>
        </a:prstGeom>
        <a:solidFill>
          <a:schemeClr val="accent4">
            <a:hueOff val="1925465"/>
            <a:satOff val="-9676"/>
            <a:lumOff val="-17907"/>
            <a:alphaOff val="0"/>
          </a:schemeClr>
        </a:solidFill>
        <a:ln w="12700" cap="flat" cmpd="sng" algn="ctr">
          <a:solidFill>
            <a:schemeClr val="accent4">
              <a:hueOff val="1925465"/>
              <a:satOff val="-9676"/>
              <a:lumOff val="-179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3</a:t>
          </a:r>
        </a:p>
      </dsp:txBody>
      <dsp:txXfrm rot="-5400000">
        <a:off x="1" y="2374231"/>
        <a:ext cx="794931" cy="340684"/>
      </dsp:txXfrm>
    </dsp:sp>
    <dsp:sp modelId="{6CBA406F-8E85-404D-95A8-6F9BA540A8C0}">
      <dsp:nvSpPr>
        <dsp:cNvPr id="0" name=""/>
        <dsp:cNvSpPr/>
      </dsp:nvSpPr>
      <dsp:spPr>
        <a:xfrm rot="5400000">
          <a:off x="5118244" y="-2346548"/>
          <a:ext cx="738150" cy="93847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925465"/>
              <a:satOff val="-9676"/>
              <a:lumOff val="-179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Create script to replace any web parts with script editor/content editor web part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Create script to remove the custom web controls</a:t>
          </a:r>
        </a:p>
      </dsp:txBody>
      <dsp:txXfrm rot="-5400000">
        <a:off x="794931" y="2012799"/>
        <a:ext cx="9348742" cy="666082"/>
      </dsp:txXfrm>
    </dsp:sp>
    <dsp:sp modelId="{4006F658-23CF-4713-8381-327B58BB4508}">
      <dsp:nvSpPr>
        <dsp:cNvPr id="0" name=""/>
        <dsp:cNvSpPr/>
      </dsp:nvSpPr>
      <dsp:spPr>
        <a:xfrm rot="5400000">
          <a:off x="-170342" y="3134417"/>
          <a:ext cx="1135615" cy="794931"/>
        </a:xfrm>
        <a:prstGeom prst="chevron">
          <a:avLst/>
        </a:prstGeom>
        <a:solidFill>
          <a:schemeClr val="accent4">
            <a:hueOff val="2888197"/>
            <a:satOff val="-14514"/>
            <a:lumOff val="-26861"/>
            <a:alphaOff val="0"/>
          </a:schemeClr>
        </a:solidFill>
        <a:ln w="12700" cap="flat" cmpd="sng" algn="ctr">
          <a:solidFill>
            <a:schemeClr val="accent4">
              <a:hueOff val="2888197"/>
              <a:satOff val="-14514"/>
              <a:lumOff val="-268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4</a:t>
          </a:r>
        </a:p>
      </dsp:txBody>
      <dsp:txXfrm rot="-5400000">
        <a:off x="1" y="3361541"/>
        <a:ext cx="794931" cy="340684"/>
      </dsp:txXfrm>
    </dsp:sp>
    <dsp:sp modelId="{4867D4B7-773D-4DA9-804E-E96AA0F2F287}">
      <dsp:nvSpPr>
        <dsp:cNvPr id="0" name=""/>
        <dsp:cNvSpPr/>
      </dsp:nvSpPr>
      <dsp:spPr>
        <a:xfrm rot="5400000">
          <a:off x="5118244" y="-1359238"/>
          <a:ext cx="738150" cy="93847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888197"/>
              <a:satOff val="-14514"/>
              <a:lumOff val="-268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Create new sites with new custom action/OOTB web parts being added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Remove FTC custom web control/web part solution</a:t>
          </a:r>
        </a:p>
      </dsp:txBody>
      <dsp:txXfrm rot="-5400000">
        <a:off x="794931" y="3000109"/>
        <a:ext cx="9348742" cy="6660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2E3914-EB58-44A0-AA70-FC24D349FD27}">
      <dsp:nvSpPr>
        <dsp:cNvPr id="0" name=""/>
        <dsp:cNvSpPr/>
      </dsp:nvSpPr>
      <dsp:spPr>
        <a:xfrm rot="5400000">
          <a:off x="-204349" y="206050"/>
          <a:ext cx="1362331" cy="95363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1</a:t>
          </a:r>
        </a:p>
      </dsp:txBody>
      <dsp:txXfrm rot="-5400000">
        <a:off x="2" y="478516"/>
        <a:ext cx="953631" cy="408700"/>
      </dsp:txXfrm>
    </dsp:sp>
    <dsp:sp modelId="{61741A86-82F5-4CA4-AE81-A5345A67650C}">
      <dsp:nvSpPr>
        <dsp:cNvPr id="0" name=""/>
        <dsp:cNvSpPr/>
      </dsp:nvSpPr>
      <dsp:spPr>
        <a:xfrm rot="5400000">
          <a:off x="5123912" y="-4168579"/>
          <a:ext cx="885515" cy="92260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Identify and create User Profile Properties on SharePoint Online based on existing apps/requirements</a:t>
          </a:r>
        </a:p>
      </dsp:txBody>
      <dsp:txXfrm rot="-5400000">
        <a:off x="953632" y="44928"/>
        <a:ext cx="9182849" cy="799061"/>
      </dsp:txXfrm>
    </dsp:sp>
    <dsp:sp modelId="{A3BB6B3E-0F77-480D-B55C-34EC2A37EC6A}">
      <dsp:nvSpPr>
        <dsp:cNvPr id="0" name=""/>
        <dsp:cNvSpPr/>
      </dsp:nvSpPr>
      <dsp:spPr>
        <a:xfrm rot="5400000">
          <a:off x="-204349" y="1370902"/>
          <a:ext cx="1362331" cy="953631"/>
        </a:xfrm>
        <a:prstGeom prst="chevron">
          <a:avLst/>
        </a:prstGeom>
        <a:solidFill>
          <a:schemeClr val="accent4">
            <a:hueOff val="1444099"/>
            <a:satOff val="-7257"/>
            <a:lumOff val="-13431"/>
            <a:alphaOff val="0"/>
          </a:schemeClr>
        </a:solidFill>
        <a:ln w="12700" cap="flat" cmpd="sng" algn="ctr">
          <a:solidFill>
            <a:schemeClr val="accent4">
              <a:hueOff val="1444099"/>
              <a:satOff val="-7257"/>
              <a:lumOff val="-134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2</a:t>
          </a:r>
        </a:p>
      </dsp:txBody>
      <dsp:txXfrm rot="-5400000">
        <a:off x="2" y="1643368"/>
        <a:ext cx="953631" cy="408700"/>
      </dsp:txXfrm>
    </dsp:sp>
    <dsp:sp modelId="{B4144635-417D-46FB-87B4-01EFC64C0E57}">
      <dsp:nvSpPr>
        <dsp:cNvPr id="0" name=""/>
        <dsp:cNvSpPr/>
      </dsp:nvSpPr>
      <dsp:spPr>
        <a:xfrm rot="5400000">
          <a:off x="5123912" y="-3003728"/>
          <a:ext cx="885515" cy="92260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444099"/>
              <a:satOff val="-7257"/>
              <a:lumOff val="-134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Create and periodically schedule custom synchronization tool to perform the bulk updates  </a:t>
          </a:r>
        </a:p>
      </dsp:txBody>
      <dsp:txXfrm rot="-5400000">
        <a:off x="953632" y="1209779"/>
        <a:ext cx="9182849" cy="799061"/>
      </dsp:txXfrm>
    </dsp:sp>
    <dsp:sp modelId="{EB025D8E-CBCC-4D57-B791-03CD16AF2D53}">
      <dsp:nvSpPr>
        <dsp:cNvPr id="0" name=""/>
        <dsp:cNvSpPr/>
      </dsp:nvSpPr>
      <dsp:spPr>
        <a:xfrm rot="5400000">
          <a:off x="-204349" y="2535753"/>
          <a:ext cx="1362331" cy="953631"/>
        </a:xfrm>
        <a:prstGeom prst="chevron">
          <a:avLst/>
        </a:prstGeom>
        <a:solidFill>
          <a:schemeClr val="accent4">
            <a:hueOff val="2888197"/>
            <a:satOff val="-14514"/>
            <a:lumOff val="-26861"/>
            <a:alphaOff val="0"/>
          </a:schemeClr>
        </a:solidFill>
        <a:ln w="12700" cap="flat" cmpd="sng" algn="ctr">
          <a:solidFill>
            <a:schemeClr val="accent4">
              <a:hueOff val="2888197"/>
              <a:satOff val="-14514"/>
              <a:lumOff val="-268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3</a:t>
          </a:r>
        </a:p>
      </dsp:txBody>
      <dsp:txXfrm rot="-5400000">
        <a:off x="2" y="2808219"/>
        <a:ext cx="953631" cy="408700"/>
      </dsp:txXfrm>
    </dsp:sp>
    <dsp:sp modelId="{6CBA406F-8E85-404D-95A8-6F9BA540A8C0}">
      <dsp:nvSpPr>
        <dsp:cNvPr id="0" name=""/>
        <dsp:cNvSpPr/>
      </dsp:nvSpPr>
      <dsp:spPr>
        <a:xfrm rot="5400000">
          <a:off x="5123912" y="-1838876"/>
          <a:ext cx="885515" cy="92260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888197"/>
              <a:satOff val="-14514"/>
              <a:lumOff val="-268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Adjust any SharePoint customizations which use user properties where needed</a:t>
          </a:r>
        </a:p>
      </dsp:txBody>
      <dsp:txXfrm rot="-5400000">
        <a:off x="953632" y="2374631"/>
        <a:ext cx="9182849" cy="7990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2E3914-EB58-44A0-AA70-FC24D349FD27}">
      <dsp:nvSpPr>
        <dsp:cNvPr id="0" name=""/>
        <dsp:cNvSpPr/>
      </dsp:nvSpPr>
      <dsp:spPr>
        <a:xfrm rot="5400000">
          <a:off x="-204349" y="206050"/>
          <a:ext cx="1362331" cy="95363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1</a:t>
          </a:r>
        </a:p>
      </dsp:txBody>
      <dsp:txXfrm rot="-5400000">
        <a:off x="2" y="478516"/>
        <a:ext cx="953631" cy="408700"/>
      </dsp:txXfrm>
    </dsp:sp>
    <dsp:sp modelId="{61741A86-82F5-4CA4-AE81-A5345A67650C}">
      <dsp:nvSpPr>
        <dsp:cNvPr id="0" name=""/>
        <dsp:cNvSpPr/>
      </dsp:nvSpPr>
      <dsp:spPr>
        <a:xfrm rot="5400000">
          <a:off x="5123912" y="-4168579"/>
          <a:ext cx="885515" cy="92260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Identify location for the remote timer job to run (Azure web job, on-</a:t>
          </a:r>
          <a:r>
            <a:rPr lang="en-US" sz="2500" kern="1200" dirty="0" err="1"/>
            <a:t>prem</a:t>
          </a:r>
          <a:r>
            <a:rPr lang="en-US" sz="2500" kern="1200" dirty="0"/>
            <a:t> server executable with scheduled task </a:t>
          </a:r>
          <a:r>
            <a:rPr lang="en-US" sz="2500" kern="1200" dirty="0" err="1"/>
            <a:t>etc</a:t>
          </a:r>
          <a:r>
            <a:rPr lang="en-US" sz="2500" kern="1200" dirty="0"/>
            <a:t>)</a:t>
          </a:r>
        </a:p>
      </dsp:txBody>
      <dsp:txXfrm rot="-5400000">
        <a:off x="953632" y="44928"/>
        <a:ext cx="9182849" cy="799061"/>
      </dsp:txXfrm>
    </dsp:sp>
    <dsp:sp modelId="{A3BB6B3E-0F77-480D-B55C-34EC2A37EC6A}">
      <dsp:nvSpPr>
        <dsp:cNvPr id="0" name=""/>
        <dsp:cNvSpPr/>
      </dsp:nvSpPr>
      <dsp:spPr>
        <a:xfrm rot="5400000">
          <a:off x="-204349" y="1370902"/>
          <a:ext cx="1362331" cy="953631"/>
        </a:xfrm>
        <a:prstGeom prst="chevron">
          <a:avLst/>
        </a:prstGeom>
        <a:solidFill>
          <a:schemeClr val="accent4">
            <a:hueOff val="1444099"/>
            <a:satOff val="-7257"/>
            <a:lumOff val="-13431"/>
            <a:alphaOff val="0"/>
          </a:schemeClr>
        </a:solidFill>
        <a:ln w="12700" cap="flat" cmpd="sng" algn="ctr">
          <a:solidFill>
            <a:schemeClr val="accent4">
              <a:hueOff val="1444099"/>
              <a:satOff val="-7257"/>
              <a:lumOff val="-134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2</a:t>
          </a:r>
        </a:p>
      </dsp:txBody>
      <dsp:txXfrm rot="-5400000">
        <a:off x="2" y="1643368"/>
        <a:ext cx="953631" cy="408700"/>
      </dsp:txXfrm>
    </dsp:sp>
    <dsp:sp modelId="{B4144635-417D-46FB-87B4-01EFC64C0E57}">
      <dsp:nvSpPr>
        <dsp:cNvPr id="0" name=""/>
        <dsp:cNvSpPr/>
      </dsp:nvSpPr>
      <dsp:spPr>
        <a:xfrm rot="5400000">
          <a:off x="5123912" y="-3003728"/>
          <a:ext cx="885515" cy="92260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444099"/>
              <a:satOff val="-7257"/>
              <a:lumOff val="-134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Recreate the FTC functionality using the CSOM/REST API’s</a:t>
          </a:r>
        </a:p>
      </dsp:txBody>
      <dsp:txXfrm rot="-5400000">
        <a:off x="953632" y="1209779"/>
        <a:ext cx="9182849" cy="799061"/>
      </dsp:txXfrm>
    </dsp:sp>
    <dsp:sp modelId="{EB025D8E-CBCC-4D57-B791-03CD16AF2D53}">
      <dsp:nvSpPr>
        <dsp:cNvPr id="0" name=""/>
        <dsp:cNvSpPr/>
      </dsp:nvSpPr>
      <dsp:spPr>
        <a:xfrm rot="5400000">
          <a:off x="-204349" y="2535753"/>
          <a:ext cx="1362331" cy="953631"/>
        </a:xfrm>
        <a:prstGeom prst="chevron">
          <a:avLst/>
        </a:prstGeom>
        <a:solidFill>
          <a:schemeClr val="accent4">
            <a:hueOff val="2888197"/>
            <a:satOff val="-14514"/>
            <a:lumOff val="-26861"/>
            <a:alphaOff val="0"/>
          </a:schemeClr>
        </a:solidFill>
        <a:ln w="12700" cap="flat" cmpd="sng" algn="ctr">
          <a:solidFill>
            <a:schemeClr val="accent4">
              <a:hueOff val="2888197"/>
              <a:satOff val="-14514"/>
              <a:lumOff val="-268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3</a:t>
          </a:r>
        </a:p>
      </dsp:txBody>
      <dsp:txXfrm rot="-5400000">
        <a:off x="2" y="2808219"/>
        <a:ext cx="953631" cy="408700"/>
      </dsp:txXfrm>
    </dsp:sp>
    <dsp:sp modelId="{6CBA406F-8E85-404D-95A8-6F9BA540A8C0}">
      <dsp:nvSpPr>
        <dsp:cNvPr id="0" name=""/>
        <dsp:cNvSpPr/>
      </dsp:nvSpPr>
      <dsp:spPr>
        <a:xfrm rot="5400000">
          <a:off x="5123912" y="-1838876"/>
          <a:ext cx="885515" cy="92260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888197"/>
              <a:satOff val="-14514"/>
              <a:lumOff val="-268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Activate/schedule the remote timer job and retract the FTC timer job solution</a:t>
          </a:r>
        </a:p>
      </dsp:txBody>
      <dsp:txXfrm rot="-5400000">
        <a:off x="953632" y="2374631"/>
        <a:ext cx="9182849" cy="79906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2E3914-EB58-44A0-AA70-FC24D349FD27}">
      <dsp:nvSpPr>
        <dsp:cNvPr id="0" name=""/>
        <dsp:cNvSpPr/>
      </dsp:nvSpPr>
      <dsp:spPr>
        <a:xfrm rot="5400000">
          <a:off x="-155359" y="156818"/>
          <a:ext cx="1035732" cy="725012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</a:t>
          </a:r>
        </a:p>
      </dsp:txBody>
      <dsp:txXfrm rot="-5400000">
        <a:off x="1" y="363964"/>
        <a:ext cx="725012" cy="310720"/>
      </dsp:txXfrm>
    </dsp:sp>
    <dsp:sp modelId="{61741A86-82F5-4CA4-AE81-A5345A67650C}">
      <dsp:nvSpPr>
        <dsp:cNvPr id="0" name=""/>
        <dsp:cNvSpPr/>
      </dsp:nvSpPr>
      <dsp:spPr>
        <a:xfrm rot="5400000">
          <a:off x="5115747" y="-4389276"/>
          <a:ext cx="673226" cy="945469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Identify location for the remote event receiver (Add-In, external web service </a:t>
          </a:r>
          <a:r>
            <a:rPr lang="en-US" sz="1900" kern="1200" dirty="0" err="1"/>
            <a:t>etc</a:t>
          </a:r>
          <a:r>
            <a:rPr lang="en-US" sz="1900" kern="1200" dirty="0"/>
            <a:t>)</a:t>
          </a:r>
        </a:p>
      </dsp:txBody>
      <dsp:txXfrm rot="-5400000">
        <a:off x="725013" y="34322"/>
        <a:ext cx="9421831" cy="607498"/>
      </dsp:txXfrm>
    </dsp:sp>
    <dsp:sp modelId="{A3BB6B3E-0F77-480D-B55C-34EC2A37EC6A}">
      <dsp:nvSpPr>
        <dsp:cNvPr id="0" name=""/>
        <dsp:cNvSpPr/>
      </dsp:nvSpPr>
      <dsp:spPr>
        <a:xfrm rot="5400000">
          <a:off x="-155359" y="1042413"/>
          <a:ext cx="1035732" cy="725012"/>
        </a:xfrm>
        <a:prstGeom prst="chevron">
          <a:avLst/>
        </a:prstGeom>
        <a:solidFill>
          <a:schemeClr val="accent4">
            <a:hueOff val="962732"/>
            <a:satOff val="-4838"/>
            <a:lumOff val="-8954"/>
            <a:alphaOff val="0"/>
          </a:schemeClr>
        </a:solidFill>
        <a:ln w="12700" cap="flat" cmpd="sng" algn="ctr">
          <a:solidFill>
            <a:schemeClr val="accent4">
              <a:hueOff val="962732"/>
              <a:satOff val="-4838"/>
              <a:lumOff val="-89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</a:t>
          </a:r>
        </a:p>
      </dsp:txBody>
      <dsp:txXfrm rot="-5400000">
        <a:off x="1" y="1249559"/>
        <a:ext cx="725012" cy="310720"/>
      </dsp:txXfrm>
    </dsp:sp>
    <dsp:sp modelId="{B4144635-417D-46FB-87B4-01EFC64C0E57}">
      <dsp:nvSpPr>
        <dsp:cNvPr id="0" name=""/>
        <dsp:cNvSpPr/>
      </dsp:nvSpPr>
      <dsp:spPr>
        <a:xfrm rot="5400000">
          <a:off x="5115747" y="-3503680"/>
          <a:ext cx="673226" cy="945469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62732"/>
              <a:satOff val="-4838"/>
              <a:lumOff val="-89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Recreate the FTC functionality in the web service using the CSOM/REST API’s</a:t>
          </a:r>
        </a:p>
      </dsp:txBody>
      <dsp:txXfrm rot="-5400000">
        <a:off x="725013" y="919918"/>
        <a:ext cx="9421831" cy="607498"/>
      </dsp:txXfrm>
    </dsp:sp>
    <dsp:sp modelId="{EB025D8E-CBCC-4D57-B791-03CD16AF2D53}">
      <dsp:nvSpPr>
        <dsp:cNvPr id="0" name=""/>
        <dsp:cNvSpPr/>
      </dsp:nvSpPr>
      <dsp:spPr>
        <a:xfrm rot="5400000">
          <a:off x="-155359" y="1928009"/>
          <a:ext cx="1035732" cy="725012"/>
        </a:xfrm>
        <a:prstGeom prst="chevron">
          <a:avLst/>
        </a:prstGeom>
        <a:solidFill>
          <a:schemeClr val="accent4">
            <a:hueOff val="1925465"/>
            <a:satOff val="-9676"/>
            <a:lumOff val="-17907"/>
            <a:alphaOff val="0"/>
          </a:schemeClr>
        </a:solidFill>
        <a:ln w="12700" cap="flat" cmpd="sng" algn="ctr">
          <a:solidFill>
            <a:schemeClr val="accent4">
              <a:hueOff val="1925465"/>
              <a:satOff val="-9676"/>
              <a:lumOff val="-179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3</a:t>
          </a:r>
        </a:p>
      </dsp:txBody>
      <dsp:txXfrm rot="-5400000">
        <a:off x="1" y="2135155"/>
        <a:ext cx="725012" cy="310720"/>
      </dsp:txXfrm>
    </dsp:sp>
    <dsp:sp modelId="{6CBA406F-8E85-404D-95A8-6F9BA540A8C0}">
      <dsp:nvSpPr>
        <dsp:cNvPr id="0" name=""/>
        <dsp:cNvSpPr/>
      </dsp:nvSpPr>
      <dsp:spPr>
        <a:xfrm rot="5400000">
          <a:off x="5115747" y="-2618084"/>
          <a:ext cx="673226" cy="945469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925465"/>
              <a:satOff val="-9676"/>
              <a:lumOff val="-179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Replace the FTC event receiver registration with the remote event receiver in the SharePoint site/list/list item</a:t>
          </a:r>
        </a:p>
      </dsp:txBody>
      <dsp:txXfrm rot="-5400000">
        <a:off x="725013" y="1805514"/>
        <a:ext cx="9421831" cy="607498"/>
      </dsp:txXfrm>
    </dsp:sp>
    <dsp:sp modelId="{80390AB3-C3BE-46C6-8726-B33F07CA71B4}">
      <dsp:nvSpPr>
        <dsp:cNvPr id="0" name=""/>
        <dsp:cNvSpPr/>
      </dsp:nvSpPr>
      <dsp:spPr>
        <a:xfrm rot="5400000">
          <a:off x="-155359" y="2813605"/>
          <a:ext cx="1035732" cy="725012"/>
        </a:xfrm>
        <a:prstGeom prst="chevron">
          <a:avLst/>
        </a:prstGeom>
        <a:solidFill>
          <a:schemeClr val="accent4">
            <a:hueOff val="2888197"/>
            <a:satOff val="-14514"/>
            <a:lumOff val="-26861"/>
            <a:alphaOff val="0"/>
          </a:schemeClr>
        </a:solidFill>
        <a:ln w="12700" cap="flat" cmpd="sng" algn="ctr">
          <a:solidFill>
            <a:schemeClr val="accent4">
              <a:hueOff val="2888197"/>
              <a:satOff val="-14514"/>
              <a:lumOff val="-268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4</a:t>
          </a:r>
        </a:p>
      </dsp:txBody>
      <dsp:txXfrm rot="-5400000">
        <a:off x="1" y="3020751"/>
        <a:ext cx="725012" cy="310720"/>
      </dsp:txXfrm>
    </dsp:sp>
    <dsp:sp modelId="{7C5EF81B-6DD6-414D-8C06-70779D5E6AAB}">
      <dsp:nvSpPr>
        <dsp:cNvPr id="0" name=""/>
        <dsp:cNvSpPr/>
      </dsp:nvSpPr>
      <dsp:spPr>
        <a:xfrm rot="5400000">
          <a:off x="5115747" y="-1732489"/>
          <a:ext cx="673226" cy="945469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888197"/>
              <a:satOff val="-14514"/>
              <a:lumOff val="-268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Retract the FTC event receiver solution WSP</a:t>
          </a:r>
        </a:p>
      </dsp:txBody>
      <dsp:txXfrm rot="-5400000">
        <a:off x="725013" y="2691109"/>
        <a:ext cx="9421831" cy="6074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2E3914-EB58-44A0-AA70-FC24D349FD27}">
      <dsp:nvSpPr>
        <dsp:cNvPr id="0" name=""/>
        <dsp:cNvSpPr/>
      </dsp:nvSpPr>
      <dsp:spPr>
        <a:xfrm rot="5400000">
          <a:off x="-204349" y="206050"/>
          <a:ext cx="1362331" cy="95363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1</a:t>
          </a:r>
        </a:p>
      </dsp:txBody>
      <dsp:txXfrm rot="-5400000">
        <a:off x="2" y="478516"/>
        <a:ext cx="953631" cy="408700"/>
      </dsp:txXfrm>
    </dsp:sp>
    <dsp:sp modelId="{61741A86-82F5-4CA4-AE81-A5345A67650C}">
      <dsp:nvSpPr>
        <dsp:cNvPr id="0" name=""/>
        <dsp:cNvSpPr/>
      </dsp:nvSpPr>
      <dsp:spPr>
        <a:xfrm rot="5400000">
          <a:off x="5123912" y="-4168579"/>
          <a:ext cx="885515" cy="92260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Identify the locations where these customizations are used</a:t>
          </a:r>
        </a:p>
      </dsp:txBody>
      <dsp:txXfrm rot="-5400000">
        <a:off x="953632" y="44928"/>
        <a:ext cx="9182849" cy="799061"/>
      </dsp:txXfrm>
    </dsp:sp>
    <dsp:sp modelId="{A3BB6B3E-0F77-480D-B55C-34EC2A37EC6A}">
      <dsp:nvSpPr>
        <dsp:cNvPr id="0" name=""/>
        <dsp:cNvSpPr/>
      </dsp:nvSpPr>
      <dsp:spPr>
        <a:xfrm rot="5400000">
          <a:off x="-204349" y="1370902"/>
          <a:ext cx="1362331" cy="953631"/>
        </a:xfrm>
        <a:prstGeom prst="chevron">
          <a:avLst/>
        </a:prstGeom>
        <a:solidFill>
          <a:schemeClr val="accent4">
            <a:hueOff val="1444099"/>
            <a:satOff val="-7257"/>
            <a:lumOff val="-13431"/>
            <a:alphaOff val="0"/>
          </a:schemeClr>
        </a:solidFill>
        <a:ln w="12700" cap="flat" cmpd="sng" algn="ctr">
          <a:solidFill>
            <a:schemeClr val="accent4">
              <a:hueOff val="1444099"/>
              <a:satOff val="-7257"/>
              <a:lumOff val="-134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2</a:t>
          </a:r>
        </a:p>
      </dsp:txBody>
      <dsp:txXfrm rot="-5400000">
        <a:off x="2" y="1643368"/>
        <a:ext cx="953631" cy="408700"/>
      </dsp:txXfrm>
    </dsp:sp>
    <dsp:sp modelId="{B4144635-417D-46FB-87B4-01EFC64C0E57}">
      <dsp:nvSpPr>
        <dsp:cNvPr id="0" name=""/>
        <dsp:cNvSpPr/>
      </dsp:nvSpPr>
      <dsp:spPr>
        <a:xfrm rot="5400000">
          <a:off x="5123912" y="-3003728"/>
          <a:ext cx="885515" cy="92260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444099"/>
              <a:satOff val="-7257"/>
              <a:lumOff val="-134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Recreate the content structure using OOTB functionality</a:t>
          </a:r>
        </a:p>
      </dsp:txBody>
      <dsp:txXfrm rot="-5400000">
        <a:off x="953632" y="1209779"/>
        <a:ext cx="9182849" cy="799061"/>
      </dsp:txXfrm>
    </dsp:sp>
    <dsp:sp modelId="{EB025D8E-CBCC-4D57-B791-03CD16AF2D53}">
      <dsp:nvSpPr>
        <dsp:cNvPr id="0" name=""/>
        <dsp:cNvSpPr/>
      </dsp:nvSpPr>
      <dsp:spPr>
        <a:xfrm rot="5400000">
          <a:off x="-204349" y="2535753"/>
          <a:ext cx="1362331" cy="953631"/>
        </a:xfrm>
        <a:prstGeom prst="chevron">
          <a:avLst/>
        </a:prstGeom>
        <a:solidFill>
          <a:schemeClr val="accent4">
            <a:hueOff val="2888197"/>
            <a:satOff val="-14514"/>
            <a:lumOff val="-26861"/>
            <a:alphaOff val="0"/>
          </a:schemeClr>
        </a:solidFill>
        <a:ln w="12700" cap="flat" cmpd="sng" algn="ctr">
          <a:solidFill>
            <a:schemeClr val="accent4">
              <a:hueOff val="2888197"/>
              <a:satOff val="-14514"/>
              <a:lumOff val="-268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3</a:t>
          </a:r>
        </a:p>
      </dsp:txBody>
      <dsp:txXfrm rot="-5400000">
        <a:off x="2" y="2808219"/>
        <a:ext cx="953631" cy="408700"/>
      </dsp:txXfrm>
    </dsp:sp>
    <dsp:sp modelId="{6CBA406F-8E85-404D-95A8-6F9BA540A8C0}">
      <dsp:nvSpPr>
        <dsp:cNvPr id="0" name=""/>
        <dsp:cNvSpPr/>
      </dsp:nvSpPr>
      <dsp:spPr>
        <a:xfrm rot="5400000">
          <a:off x="5123912" y="-1838876"/>
          <a:ext cx="885515" cy="922607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888197"/>
              <a:satOff val="-14514"/>
              <a:lumOff val="-268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Migrate the content from the old location to the new location</a:t>
          </a:r>
        </a:p>
      </dsp:txBody>
      <dsp:txXfrm rot="-5400000">
        <a:off x="953632" y="2374631"/>
        <a:ext cx="9182849" cy="79906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2E3914-EB58-44A0-AA70-FC24D349FD27}">
      <dsp:nvSpPr>
        <dsp:cNvPr id="0" name=""/>
        <dsp:cNvSpPr/>
      </dsp:nvSpPr>
      <dsp:spPr>
        <a:xfrm rot="5400000">
          <a:off x="-155359" y="156818"/>
          <a:ext cx="1035732" cy="725012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</a:t>
          </a:r>
        </a:p>
      </dsp:txBody>
      <dsp:txXfrm rot="-5400000">
        <a:off x="1" y="363964"/>
        <a:ext cx="725012" cy="310720"/>
      </dsp:txXfrm>
    </dsp:sp>
    <dsp:sp modelId="{61741A86-82F5-4CA4-AE81-A5345A67650C}">
      <dsp:nvSpPr>
        <dsp:cNvPr id="0" name=""/>
        <dsp:cNvSpPr/>
      </dsp:nvSpPr>
      <dsp:spPr>
        <a:xfrm rot="5400000">
          <a:off x="5115747" y="-4389276"/>
          <a:ext cx="673226" cy="945469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Assess the sandbox solution WSP’s</a:t>
          </a:r>
        </a:p>
      </dsp:txBody>
      <dsp:txXfrm rot="-5400000">
        <a:off x="725013" y="34322"/>
        <a:ext cx="9421831" cy="607498"/>
      </dsp:txXfrm>
    </dsp:sp>
    <dsp:sp modelId="{A3BB6B3E-0F77-480D-B55C-34EC2A37EC6A}">
      <dsp:nvSpPr>
        <dsp:cNvPr id="0" name=""/>
        <dsp:cNvSpPr/>
      </dsp:nvSpPr>
      <dsp:spPr>
        <a:xfrm rot="5400000">
          <a:off x="-155359" y="1042413"/>
          <a:ext cx="1035732" cy="725012"/>
        </a:xfrm>
        <a:prstGeom prst="chevron">
          <a:avLst/>
        </a:prstGeom>
        <a:solidFill>
          <a:schemeClr val="accent4">
            <a:hueOff val="962732"/>
            <a:satOff val="-4838"/>
            <a:lumOff val="-8954"/>
            <a:alphaOff val="0"/>
          </a:schemeClr>
        </a:solidFill>
        <a:ln w="12700" cap="flat" cmpd="sng" algn="ctr">
          <a:solidFill>
            <a:schemeClr val="accent4">
              <a:hueOff val="962732"/>
              <a:satOff val="-4838"/>
              <a:lumOff val="-89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</a:t>
          </a:r>
        </a:p>
      </dsp:txBody>
      <dsp:txXfrm rot="-5400000">
        <a:off x="1" y="1249559"/>
        <a:ext cx="725012" cy="310720"/>
      </dsp:txXfrm>
    </dsp:sp>
    <dsp:sp modelId="{B4144635-417D-46FB-87B4-01EFC64C0E57}">
      <dsp:nvSpPr>
        <dsp:cNvPr id="0" name=""/>
        <dsp:cNvSpPr/>
      </dsp:nvSpPr>
      <dsp:spPr>
        <a:xfrm rot="5400000">
          <a:off x="5115747" y="-3503680"/>
          <a:ext cx="673226" cy="945469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62732"/>
              <a:satOff val="-4838"/>
              <a:lumOff val="-89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Ensure any solution files are </a:t>
          </a:r>
          <a:r>
            <a:rPr lang="en-US" sz="1700" kern="1200" dirty="0" err="1"/>
            <a:t>unghosted</a:t>
          </a:r>
          <a:r>
            <a:rPr lang="en-US" sz="1700" kern="1200" dirty="0"/>
            <a:t> and copied into the actual site (content DB)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Remove any FTC references added by the sandbox solution (e.g. event receivers)</a:t>
          </a:r>
        </a:p>
      </dsp:txBody>
      <dsp:txXfrm rot="-5400000">
        <a:off x="725013" y="919918"/>
        <a:ext cx="9421831" cy="607498"/>
      </dsp:txXfrm>
    </dsp:sp>
    <dsp:sp modelId="{EB025D8E-CBCC-4D57-B791-03CD16AF2D53}">
      <dsp:nvSpPr>
        <dsp:cNvPr id="0" name=""/>
        <dsp:cNvSpPr/>
      </dsp:nvSpPr>
      <dsp:spPr>
        <a:xfrm rot="5400000">
          <a:off x="-155359" y="1928009"/>
          <a:ext cx="1035732" cy="725012"/>
        </a:xfrm>
        <a:prstGeom prst="chevron">
          <a:avLst/>
        </a:prstGeom>
        <a:solidFill>
          <a:schemeClr val="accent4">
            <a:hueOff val="1925465"/>
            <a:satOff val="-9676"/>
            <a:lumOff val="-17907"/>
            <a:alphaOff val="0"/>
          </a:schemeClr>
        </a:solidFill>
        <a:ln w="12700" cap="flat" cmpd="sng" algn="ctr">
          <a:solidFill>
            <a:schemeClr val="accent4">
              <a:hueOff val="1925465"/>
              <a:satOff val="-9676"/>
              <a:lumOff val="-179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3</a:t>
          </a:r>
        </a:p>
      </dsp:txBody>
      <dsp:txXfrm rot="-5400000">
        <a:off x="1" y="2135155"/>
        <a:ext cx="725012" cy="310720"/>
      </dsp:txXfrm>
    </dsp:sp>
    <dsp:sp modelId="{6CBA406F-8E85-404D-95A8-6F9BA540A8C0}">
      <dsp:nvSpPr>
        <dsp:cNvPr id="0" name=""/>
        <dsp:cNvSpPr/>
      </dsp:nvSpPr>
      <dsp:spPr>
        <a:xfrm rot="5400000">
          <a:off x="5115747" y="-2618084"/>
          <a:ext cx="673226" cy="945469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925465"/>
              <a:satOff val="-9676"/>
              <a:lumOff val="-179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Update sandbox solution to not remove files upon </a:t>
          </a:r>
          <a:r>
            <a:rPr lang="en-US" sz="1700" kern="1200" dirty="0" err="1"/>
            <a:t>FeatureDeactivating</a:t>
          </a:r>
          <a:r>
            <a:rPr lang="en-US" sz="1700" kern="1200" dirty="0"/>
            <a:t> event</a:t>
          </a:r>
        </a:p>
      </dsp:txBody>
      <dsp:txXfrm rot="-5400000">
        <a:off x="725013" y="1805514"/>
        <a:ext cx="9421831" cy="607498"/>
      </dsp:txXfrm>
    </dsp:sp>
    <dsp:sp modelId="{80390AB3-C3BE-46C6-8726-B33F07CA71B4}">
      <dsp:nvSpPr>
        <dsp:cNvPr id="0" name=""/>
        <dsp:cNvSpPr/>
      </dsp:nvSpPr>
      <dsp:spPr>
        <a:xfrm rot="5400000">
          <a:off x="-155359" y="2813605"/>
          <a:ext cx="1035732" cy="725012"/>
        </a:xfrm>
        <a:prstGeom prst="chevron">
          <a:avLst/>
        </a:prstGeom>
        <a:solidFill>
          <a:schemeClr val="accent4">
            <a:hueOff val="2888197"/>
            <a:satOff val="-14514"/>
            <a:lumOff val="-26861"/>
            <a:alphaOff val="0"/>
          </a:schemeClr>
        </a:solidFill>
        <a:ln w="12700" cap="flat" cmpd="sng" algn="ctr">
          <a:solidFill>
            <a:schemeClr val="accent4">
              <a:hueOff val="2888197"/>
              <a:satOff val="-14514"/>
              <a:lumOff val="-268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4</a:t>
          </a:r>
        </a:p>
      </dsp:txBody>
      <dsp:txXfrm rot="-5400000">
        <a:off x="1" y="3020751"/>
        <a:ext cx="725012" cy="310720"/>
      </dsp:txXfrm>
    </dsp:sp>
    <dsp:sp modelId="{7C5EF81B-6DD6-414D-8C06-70779D5E6AAB}">
      <dsp:nvSpPr>
        <dsp:cNvPr id="0" name=""/>
        <dsp:cNvSpPr/>
      </dsp:nvSpPr>
      <dsp:spPr>
        <a:xfrm rot="5400000">
          <a:off x="5115747" y="-1732489"/>
          <a:ext cx="673226" cy="945469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888197"/>
              <a:satOff val="-14514"/>
              <a:lumOff val="-268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Deactivate sandbox features and remove sandbox solution</a:t>
          </a:r>
        </a:p>
      </dsp:txBody>
      <dsp:txXfrm rot="-5400000">
        <a:off x="725013" y="2691109"/>
        <a:ext cx="9421831" cy="6074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323134-CEB1-9C43-B6DE-74B10BFB1C0A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F17A60-5211-564C-AE51-C5EE6D827C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717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17A60-5211-564C-AE51-C5EE6D827C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931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17A60-5211-564C-AE51-C5EE6D827C5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947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17A60-5211-564C-AE51-C5EE6D827C5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46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17A60-5211-564C-AE51-C5EE6D827C5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169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17A60-5211-564C-AE51-C5EE6D827C5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23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17A60-5211-564C-AE51-C5EE6D827C5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20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17A60-5211-564C-AE51-C5EE6D827C5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94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17A60-5211-564C-AE51-C5EE6D827C5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1200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17A60-5211-564C-AE51-C5EE6D827C5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604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17A60-5211-564C-AE51-C5EE6D827C5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781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17A60-5211-564C-AE51-C5EE6D827C5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70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17A60-5211-564C-AE51-C5EE6D827C5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51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17A60-5211-564C-AE51-C5EE6D827C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92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17A60-5211-564C-AE51-C5EE6D827C5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941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17A60-5211-564C-AE51-C5EE6D827C5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157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17A60-5211-564C-AE51-C5EE6D827C5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07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https://msdn.microsoft.com/en-us/pnp_articles/bulk-user-profile-update-api-for-sharepoint-online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17A60-5211-564C-AE51-C5EE6D827C5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38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aka.avanade.com/CoverPhotos" TargetMode="Externa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lame Wavetri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2218648" y="576694"/>
            <a:ext cx="155791" cy="527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12218648" y="1153388"/>
            <a:ext cx="155791" cy="5275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 userDrawn="1"/>
        </p:nvSpPr>
        <p:spPr>
          <a:xfrm>
            <a:off x="12215747" y="2306776"/>
            <a:ext cx="155791" cy="5275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12215747" y="2883470"/>
            <a:ext cx="155791" cy="5275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12215747" y="3460164"/>
            <a:ext cx="155791" cy="5275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12215747" y="4036858"/>
            <a:ext cx="155791" cy="527538"/>
          </a:xfrm>
          <a:prstGeom prst="rect">
            <a:avLst/>
          </a:prstGeom>
          <a:solidFill>
            <a:srgbClr val="006EC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12215747" y="1730082"/>
            <a:ext cx="155791" cy="527538"/>
          </a:xfrm>
          <a:prstGeom prst="rect">
            <a:avLst/>
          </a:prstGeom>
          <a:solidFill>
            <a:srgbClr val="8900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 userDrawn="1"/>
        </p:nvSpPr>
        <p:spPr>
          <a:xfrm>
            <a:off x="12382950" y="576694"/>
            <a:ext cx="155791" cy="527538"/>
          </a:xfrm>
          <a:prstGeom prst="rect">
            <a:avLst/>
          </a:prstGeom>
          <a:solidFill>
            <a:srgbClr val="A5064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 userDrawn="1"/>
        </p:nvSpPr>
        <p:spPr>
          <a:xfrm>
            <a:off x="12382950" y="1153388"/>
            <a:ext cx="155791" cy="527538"/>
          </a:xfrm>
          <a:prstGeom prst="rect">
            <a:avLst/>
          </a:prstGeom>
          <a:solidFill>
            <a:srgbClr val="9E120E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12380049" y="2306776"/>
            <a:ext cx="155791" cy="527538"/>
          </a:xfrm>
          <a:prstGeom prst="rect">
            <a:avLst/>
          </a:prstGeom>
          <a:solidFill>
            <a:srgbClr val="E6A61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12380049" y="2883470"/>
            <a:ext cx="155791" cy="527538"/>
          </a:xfrm>
          <a:prstGeom prst="rect">
            <a:avLst/>
          </a:prstGeom>
          <a:solidFill>
            <a:srgbClr val="05732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12380049" y="3460164"/>
            <a:ext cx="155791" cy="527538"/>
          </a:xfrm>
          <a:prstGeom prst="rect">
            <a:avLst/>
          </a:prstGeom>
          <a:solidFill>
            <a:srgbClr val="005F6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 userDrawn="1"/>
        </p:nvSpPr>
        <p:spPr>
          <a:xfrm>
            <a:off x="12380049" y="4036858"/>
            <a:ext cx="155791" cy="527538"/>
          </a:xfrm>
          <a:prstGeom prst="rect">
            <a:avLst/>
          </a:prstGeom>
          <a:solidFill>
            <a:srgbClr val="05508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 userDrawn="1"/>
        </p:nvSpPr>
        <p:spPr>
          <a:xfrm>
            <a:off x="12380049" y="1730082"/>
            <a:ext cx="155791" cy="527538"/>
          </a:xfrm>
          <a:prstGeom prst="rect">
            <a:avLst/>
          </a:prstGeom>
          <a:solidFill>
            <a:srgbClr val="5A145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 userDrawn="1"/>
        </p:nvSpPr>
        <p:spPr>
          <a:xfrm>
            <a:off x="12218648" y="0"/>
            <a:ext cx="155791" cy="527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 userDrawn="1"/>
        </p:nvSpPr>
        <p:spPr>
          <a:xfrm>
            <a:off x="12382950" y="0"/>
            <a:ext cx="155791" cy="527538"/>
          </a:xfrm>
          <a:prstGeom prst="rect">
            <a:avLst/>
          </a:prstGeom>
          <a:solidFill>
            <a:srgbClr val="CC4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Subtitle 2"/>
          <p:cNvSpPr>
            <a:spLocks noGrp="1"/>
          </p:cNvSpPr>
          <p:nvPr>
            <p:ph type="subTitle" idx="1"/>
          </p:nvPr>
        </p:nvSpPr>
        <p:spPr>
          <a:xfrm>
            <a:off x="2305877" y="4393096"/>
            <a:ext cx="9293895" cy="855797"/>
          </a:xfrm>
        </p:spPr>
        <p:txBody>
          <a:bodyPr>
            <a:noAutofit/>
          </a:bodyPr>
          <a:lstStyle>
            <a:lvl1pPr marL="0" indent="0" algn="l">
              <a:buNone/>
              <a:defRPr lang="en-US" sz="2800" b="0" i="0" kern="1200" dirty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2305878" y="2981739"/>
            <a:ext cx="9302406" cy="1331844"/>
          </a:xfrm>
        </p:spPr>
        <p:txBody>
          <a:bodyPr/>
          <a:lstStyle>
            <a:lvl1pPr>
              <a:defRPr lang="en-GB" sz="4800" b="0" i="0" kern="1200" dirty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695084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1207" y="6356350"/>
            <a:ext cx="49565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847DB54-D037-B84F-B6F1-2E8DA40D09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960792" y="1524000"/>
            <a:ext cx="10270415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205016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1F0508-FC31-4D5A-94D2-694FF2ABC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E5E5AF2-8609-4565-8404-1C70882C96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4875" y="4156074"/>
            <a:ext cx="10524898" cy="1092819"/>
          </a:xfrm>
        </p:spPr>
        <p:txBody>
          <a:bodyPr>
            <a:noAutofit/>
          </a:bodyPr>
          <a:lstStyle>
            <a:lvl1pPr marL="0" indent="0" algn="l">
              <a:buNone/>
              <a:defRPr lang="en-US" sz="2800" b="0" i="0" kern="120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E40DA56-CF6D-4485-A734-665E877BF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875" y="2989358"/>
            <a:ext cx="10533409" cy="1083878"/>
          </a:xfrm>
        </p:spPr>
        <p:txBody>
          <a:bodyPr/>
          <a:lstStyle>
            <a:lvl1pPr>
              <a:defRPr lang="en-GB" sz="4400" b="0" i="0" kern="120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2837636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9817" y="1524000"/>
            <a:ext cx="5181600" cy="4351338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>
              <a:defRPr b="0" i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>
              <a:defRPr b="0" i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>
              <a:defRPr b="0" i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>
              <a:defRPr b="0" i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3817" y="1524000"/>
            <a:ext cx="4936414" cy="4351338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>
              <a:defRPr b="0" i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>
              <a:defRPr b="0" i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>
              <a:defRPr b="0" i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>
              <a:defRPr b="0" i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0231" y="6356350"/>
            <a:ext cx="4966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847DB54-D037-B84F-B6F1-2E8DA40D09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419049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97">
          <p15:clr>
            <a:srgbClr val="FBAE40"/>
          </p15:clr>
        </p15:guide>
        <p15:guide id="4" pos="7083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392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1207" y="6356350"/>
            <a:ext cx="49565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847DB54-D037-B84F-B6F1-2E8DA40D09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0483587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97">
          <p15:clr>
            <a:srgbClr val="FBAE40"/>
          </p15:clr>
        </p15:guide>
        <p15:guide id="4" pos="7083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392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 txBox="1">
            <a:spLocks noChangeArrowheads="1"/>
          </p:cNvSpPr>
          <p:nvPr userDrawn="1"/>
        </p:nvSpPr>
        <p:spPr bwMode="auto">
          <a:xfrm>
            <a:off x="4731663" y="6600908"/>
            <a:ext cx="2486346" cy="165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ctr">
              <a:lnSpc>
                <a:spcPct val="90000"/>
              </a:lnSpc>
              <a:spcAft>
                <a:spcPct val="30000"/>
              </a:spcAft>
            </a:pPr>
            <a:r>
              <a:rPr lang="en-US" sz="7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©2017 Avanade Inc. All Rights Reserved.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AE49D8-AB2D-4686-A1AC-EB8EF2D285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76647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 txBox="1">
            <a:spLocks noChangeArrowheads="1"/>
          </p:cNvSpPr>
          <p:nvPr userDrawn="1"/>
        </p:nvSpPr>
        <p:spPr bwMode="auto">
          <a:xfrm>
            <a:off x="4731663" y="6600908"/>
            <a:ext cx="2486346" cy="165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ctr">
              <a:lnSpc>
                <a:spcPct val="90000"/>
              </a:lnSpc>
              <a:spcAft>
                <a:spcPct val="30000"/>
              </a:spcAft>
            </a:pPr>
            <a:r>
              <a:rPr lang="en-US" sz="7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©2017 Avanade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166876279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lame Wavetri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2218648" y="576694"/>
            <a:ext cx="155791" cy="527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12218648" y="1153388"/>
            <a:ext cx="155791" cy="5275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 userDrawn="1"/>
        </p:nvSpPr>
        <p:spPr>
          <a:xfrm>
            <a:off x="12215747" y="2306776"/>
            <a:ext cx="155791" cy="5275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12215747" y="2883470"/>
            <a:ext cx="155791" cy="5275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12215747" y="3460164"/>
            <a:ext cx="155791" cy="5275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12215747" y="4036858"/>
            <a:ext cx="155791" cy="527538"/>
          </a:xfrm>
          <a:prstGeom prst="rect">
            <a:avLst/>
          </a:prstGeom>
          <a:solidFill>
            <a:srgbClr val="006EC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12215747" y="1730082"/>
            <a:ext cx="155791" cy="527538"/>
          </a:xfrm>
          <a:prstGeom prst="rect">
            <a:avLst/>
          </a:prstGeom>
          <a:solidFill>
            <a:srgbClr val="8900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 userDrawn="1"/>
        </p:nvSpPr>
        <p:spPr>
          <a:xfrm>
            <a:off x="12382950" y="576694"/>
            <a:ext cx="155791" cy="527538"/>
          </a:xfrm>
          <a:prstGeom prst="rect">
            <a:avLst/>
          </a:prstGeom>
          <a:solidFill>
            <a:srgbClr val="A5064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 userDrawn="1"/>
        </p:nvSpPr>
        <p:spPr>
          <a:xfrm>
            <a:off x="12382950" y="1153388"/>
            <a:ext cx="155791" cy="527538"/>
          </a:xfrm>
          <a:prstGeom prst="rect">
            <a:avLst/>
          </a:prstGeom>
          <a:solidFill>
            <a:srgbClr val="9E120E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12380049" y="2306776"/>
            <a:ext cx="155791" cy="527538"/>
          </a:xfrm>
          <a:prstGeom prst="rect">
            <a:avLst/>
          </a:prstGeom>
          <a:solidFill>
            <a:srgbClr val="E6A61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12380049" y="2883470"/>
            <a:ext cx="155791" cy="527538"/>
          </a:xfrm>
          <a:prstGeom prst="rect">
            <a:avLst/>
          </a:prstGeom>
          <a:solidFill>
            <a:srgbClr val="05732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12380049" y="3460164"/>
            <a:ext cx="155791" cy="527538"/>
          </a:xfrm>
          <a:prstGeom prst="rect">
            <a:avLst/>
          </a:prstGeom>
          <a:solidFill>
            <a:srgbClr val="005F6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 userDrawn="1"/>
        </p:nvSpPr>
        <p:spPr>
          <a:xfrm>
            <a:off x="12380049" y="4036858"/>
            <a:ext cx="155791" cy="527538"/>
          </a:xfrm>
          <a:prstGeom prst="rect">
            <a:avLst/>
          </a:prstGeom>
          <a:solidFill>
            <a:srgbClr val="05508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 userDrawn="1"/>
        </p:nvSpPr>
        <p:spPr>
          <a:xfrm>
            <a:off x="12380049" y="1730082"/>
            <a:ext cx="155791" cy="527538"/>
          </a:xfrm>
          <a:prstGeom prst="rect">
            <a:avLst/>
          </a:prstGeom>
          <a:solidFill>
            <a:srgbClr val="5A145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 userDrawn="1"/>
        </p:nvSpPr>
        <p:spPr>
          <a:xfrm>
            <a:off x="12218648" y="0"/>
            <a:ext cx="155791" cy="527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 userDrawn="1"/>
        </p:nvSpPr>
        <p:spPr>
          <a:xfrm>
            <a:off x="12382950" y="0"/>
            <a:ext cx="155791" cy="527538"/>
          </a:xfrm>
          <a:prstGeom prst="rect">
            <a:avLst/>
          </a:prstGeom>
          <a:solidFill>
            <a:srgbClr val="CC4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Subtitle 2"/>
          <p:cNvSpPr>
            <a:spLocks noGrp="1"/>
          </p:cNvSpPr>
          <p:nvPr>
            <p:ph type="subTitle" idx="1"/>
          </p:nvPr>
        </p:nvSpPr>
        <p:spPr>
          <a:xfrm>
            <a:off x="2305877" y="4393096"/>
            <a:ext cx="9293895" cy="855797"/>
          </a:xfrm>
        </p:spPr>
        <p:txBody>
          <a:bodyPr>
            <a:noAutofit/>
          </a:bodyPr>
          <a:lstStyle>
            <a:lvl1pPr marL="0" indent="0" algn="l">
              <a:buNone/>
              <a:defRPr lang="en-US" sz="2800" b="0" i="0" kern="1200" dirty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2305878" y="2981739"/>
            <a:ext cx="9302406" cy="1331844"/>
          </a:xfrm>
        </p:spPr>
        <p:txBody>
          <a:bodyPr/>
          <a:lstStyle>
            <a:lvl1pPr>
              <a:defRPr lang="en-GB" sz="4800" b="0" i="0" kern="1200" dirty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808691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7853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55701C-B51A-4BD7-9DFE-3135ECAAC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07CB4CC-F10C-4984-816A-6ED35283D8DD}"/>
              </a:ext>
            </a:extLst>
          </p:cNvPr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ooter Placeholder 6">
            <a:extLst>
              <a:ext uri="{FF2B5EF4-FFF2-40B4-BE49-F238E27FC236}">
                <a16:creationId xmlns:a16="http://schemas.microsoft.com/office/drawing/2014/main" id="{B26B0BD9-6BBC-4C41-82E0-1CFE472E6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3DDA6968-E0C2-44BC-9F13-92942D66BA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F4C1A61B-9133-407D-9296-EA13D70F3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594202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content unrestric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506" y="1282392"/>
            <a:ext cx="10988717" cy="45903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522" y="84407"/>
            <a:ext cx="1472162" cy="81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41035" y="6531623"/>
            <a:ext cx="1326024" cy="1898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D23C339E-6384-4B7D-8AAA-399CE71592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3808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lame Wavetri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2218648" y="576694"/>
            <a:ext cx="155791" cy="527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12218648" y="1153388"/>
            <a:ext cx="155791" cy="5275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 userDrawn="1"/>
        </p:nvSpPr>
        <p:spPr>
          <a:xfrm>
            <a:off x="12215747" y="2306776"/>
            <a:ext cx="155791" cy="5275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12215747" y="2883470"/>
            <a:ext cx="155791" cy="5275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12215747" y="3460164"/>
            <a:ext cx="155791" cy="5275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12215747" y="4036858"/>
            <a:ext cx="155791" cy="527538"/>
          </a:xfrm>
          <a:prstGeom prst="rect">
            <a:avLst/>
          </a:prstGeom>
          <a:solidFill>
            <a:srgbClr val="006EC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12215747" y="1730082"/>
            <a:ext cx="155791" cy="527538"/>
          </a:xfrm>
          <a:prstGeom prst="rect">
            <a:avLst/>
          </a:prstGeom>
          <a:solidFill>
            <a:srgbClr val="8900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 userDrawn="1"/>
        </p:nvSpPr>
        <p:spPr>
          <a:xfrm>
            <a:off x="12382950" y="576694"/>
            <a:ext cx="155791" cy="527538"/>
          </a:xfrm>
          <a:prstGeom prst="rect">
            <a:avLst/>
          </a:prstGeom>
          <a:solidFill>
            <a:srgbClr val="A5064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 userDrawn="1"/>
        </p:nvSpPr>
        <p:spPr>
          <a:xfrm>
            <a:off x="12382950" y="1153388"/>
            <a:ext cx="155791" cy="527538"/>
          </a:xfrm>
          <a:prstGeom prst="rect">
            <a:avLst/>
          </a:prstGeom>
          <a:solidFill>
            <a:srgbClr val="9E120E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12380049" y="2306776"/>
            <a:ext cx="155791" cy="527538"/>
          </a:xfrm>
          <a:prstGeom prst="rect">
            <a:avLst/>
          </a:prstGeom>
          <a:solidFill>
            <a:srgbClr val="E6A61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12380049" y="2883470"/>
            <a:ext cx="155791" cy="527538"/>
          </a:xfrm>
          <a:prstGeom prst="rect">
            <a:avLst/>
          </a:prstGeom>
          <a:solidFill>
            <a:srgbClr val="05732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12380049" y="3460164"/>
            <a:ext cx="155791" cy="527538"/>
          </a:xfrm>
          <a:prstGeom prst="rect">
            <a:avLst/>
          </a:prstGeom>
          <a:solidFill>
            <a:srgbClr val="005F6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 userDrawn="1"/>
        </p:nvSpPr>
        <p:spPr>
          <a:xfrm>
            <a:off x="12380049" y="4036858"/>
            <a:ext cx="155791" cy="527538"/>
          </a:xfrm>
          <a:prstGeom prst="rect">
            <a:avLst/>
          </a:prstGeom>
          <a:solidFill>
            <a:srgbClr val="05508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 userDrawn="1"/>
        </p:nvSpPr>
        <p:spPr>
          <a:xfrm>
            <a:off x="12380049" y="1730082"/>
            <a:ext cx="155791" cy="527538"/>
          </a:xfrm>
          <a:prstGeom prst="rect">
            <a:avLst/>
          </a:prstGeom>
          <a:solidFill>
            <a:srgbClr val="5A145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 userDrawn="1"/>
        </p:nvSpPr>
        <p:spPr>
          <a:xfrm>
            <a:off x="12218648" y="0"/>
            <a:ext cx="155791" cy="527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 userDrawn="1"/>
        </p:nvSpPr>
        <p:spPr>
          <a:xfrm>
            <a:off x="12382950" y="0"/>
            <a:ext cx="155791" cy="527538"/>
          </a:xfrm>
          <a:prstGeom prst="rect">
            <a:avLst/>
          </a:prstGeom>
          <a:solidFill>
            <a:srgbClr val="CC4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Subtitle 2"/>
          <p:cNvSpPr>
            <a:spLocks noGrp="1"/>
          </p:cNvSpPr>
          <p:nvPr>
            <p:ph type="subTitle" idx="1"/>
          </p:nvPr>
        </p:nvSpPr>
        <p:spPr>
          <a:xfrm>
            <a:off x="2305877" y="4393096"/>
            <a:ext cx="9293895" cy="855797"/>
          </a:xfrm>
        </p:spPr>
        <p:txBody>
          <a:bodyPr>
            <a:noAutofit/>
          </a:bodyPr>
          <a:lstStyle>
            <a:lvl1pPr marL="0" indent="0" algn="l">
              <a:buNone/>
              <a:defRPr lang="en-US" sz="2800" b="0" i="0" kern="1200" dirty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2305878" y="2981739"/>
            <a:ext cx="9302406" cy="1331844"/>
          </a:xfrm>
        </p:spPr>
        <p:txBody>
          <a:bodyPr/>
          <a:lstStyle>
            <a:lvl1pPr>
              <a:defRPr lang="en-GB" sz="4800" b="0" i="0" kern="1200" dirty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093103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960792" y="1524000"/>
            <a:ext cx="10270415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7B404B5-8474-411C-B288-DD4B1ACBC8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1207" y="6356350"/>
            <a:ext cx="495656" cy="365125"/>
          </a:xfrm>
          <a:prstGeom prst="rect">
            <a:avLst/>
          </a:prstGeom>
        </p:spPr>
        <p:txBody>
          <a:bodyPr anchor="ctr"/>
          <a:lstStyle>
            <a:lvl1pPr algn="ct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847DB54-D037-B84F-B6F1-2E8DA40D09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350366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1207" y="6356350"/>
            <a:ext cx="49565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847DB54-D037-B84F-B6F1-2E8DA40D09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960792" y="1524000"/>
            <a:ext cx="10270415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782357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1F0508-FC31-4D5A-94D2-694FF2ABC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E5E5AF2-8609-4565-8404-1C70882C96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4875" y="4156074"/>
            <a:ext cx="10524898" cy="1092819"/>
          </a:xfrm>
        </p:spPr>
        <p:txBody>
          <a:bodyPr>
            <a:noAutofit/>
          </a:bodyPr>
          <a:lstStyle>
            <a:lvl1pPr marL="0" indent="0" algn="l">
              <a:buNone/>
              <a:defRPr lang="en-US" sz="2800" b="0" i="0" kern="120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E40DA56-CF6D-4485-A734-665E877BF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875" y="2989358"/>
            <a:ext cx="10533409" cy="1083878"/>
          </a:xfrm>
        </p:spPr>
        <p:txBody>
          <a:bodyPr/>
          <a:lstStyle>
            <a:lvl1pPr>
              <a:defRPr lang="en-GB" sz="4400" b="0" i="0" kern="120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417374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9817" y="1524000"/>
            <a:ext cx="5181600" cy="4351338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>
              <a:defRPr b="0" i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>
              <a:defRPr b="0" i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>
              <a:defRPr b="0" i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>
              <a:defRPr b="0" i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3817" y="1524000"/>
            <a:ext cx="4936414" cy="4351338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>
              <a:defRPr b="0" i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>
              <a:defRPr b="0" i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>
              <a:defRPr b="0" i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>
              <a:defRPr b="0" i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0231" y="6356350"/>
            <a:ext cx="4966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847DB54-D037-B84F-B6F1-2E8DA40D09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00754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97">
          <p15:clr>
            <a:srgbClr val="FBAE40"/>
          </p15:clr>
        </p15:guide>
        <p15:guide id="4" pos="7083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3929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1207" y="6356350"/>
            <a:ext cx="49565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847DB54-D037-B84F-B6F1-2E8DA40D09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7235357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97">
          <p15:clr>
            <a:srgbClr val="FBAE40"/>
          </p15:clr>
        </p15:guide>
        <p15:guide id="4" pos="7083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3929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 txBox="1">
            <a:spLocks noChangeArrowheads="1"/>
          </p:cNvSpPr>
          <p:nvPr userDrawn="1"/>
        </p:nvSpPr>
        <p:spPr bwMode="auto">
          <a:xfrm>
            <a:off x="4731663" y="6600908"/>
            <a:ext cx="2486346" cy="165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ctr">
              <a:lnSpc>
                <a:spcPct val="90000"/>
              </a:lnSpc>
              <a:spcAft>
                <a:spcPct val="30000"/>
              </a:spcAft>
            </a:pPr>
            <a:r>
              <a:rPr lang="en-US" sz="7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©2017 Avanade Inc. All Rights Reserved.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3E5817-89C8-45EE-8909-BD20E45F27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095690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 txBox="1">
            <a:spLocks noChangeArrowheads="1"/>
          </p:cNvSpPr>
          <p:nvPr userDrawn="1"/>
        </p:nvSpPr>
        <p:spPr bwMode="auto">
          <a:xfrm>
            <a:off x="4731663" y="6600908"/>
            <a:ext cx="2486346" cy="165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ctr">
              <a:lnSpc>
                <a:spcPct val="90000"/>
              </a:lnSpc>
              <a:spcAft>
                <a:spcPct val="30000"/>
              </a:spcAft>
            </a:pPr>
            <a:r>
              <a:rPr lang="en-US" sz="7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©2017 Avanade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765627436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lame Wavetri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2218648" y="576694"/>
            <a:ext cx="155791" cy="527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12218648" y="1153388"/>
            <a:ext cx="155791" cy="5275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 userDrawn="1"/>
        </p:nvSpPr>
        <p:spPr>
          <a:xfrm>
            <a:off x="12215747" y="2306776"/>
            <a:ext cx="155791" cy="5275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12215747" y="2883470"/>
            <a:ext cx="155791" cy="5275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12215747" y="3460164"/>
            <a:ext cx="155791" cy="5275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12215747" y="4036858"/>
            <a:ext cx="155791" cy="527538"/>
          </a:xfrm>
          <a:prstGeom prst="rect">
            <a:avLst/>
          </a:prstGeom>
          <a:solidFill>
            <a:srgbClr val="006EC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12215747" y="1730082"/>
            <a:ext cx="155791" cy="527538"/>
          </a:xfrm>
          <a:prstGeom prst="rect">
            <a:avLst/>
          </a:prstGeom>
          <a:solidFill>
            <a:srgbClr val="8900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 userDrawn="1"/>
        </p:nvSpPr>
        <p:spPr>
          <a:xfrm>
            <a:off x="12382950" y="576694"/>
            <a:ext cx="155791" cy="527538"/>
          </a:xfrm>
          <a:prstGeom prst="rect">
            <a:avLst/>
          </a:prstGeom>
          <a:solidFill>
            <a:srgbClr val="A5064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 userDrawn="1"/>
        </p:nvSpPr>
        <p:spPr>
          <a:xfrm>
            <a:off x="12382950" y="1153388"/>
            <a:ext cx="155791" cy="527538"/>
          </a:xfrm>
          <a:prstGeom prst="rect">
            <a:avLst/>
          </a:prstGeom>
          <a:solidFill>
            <a:srgbClr val="9E120E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12380049" y="2306776"/>
            <a:ext cx="155791" cy="527538"/>
          </a:xfrm>
          <a:prstGeom prst="rect">
            <a:avLst/>
          </a:prstGeom>
          <a:solidFill>
            <a:srgbClr val="E6A61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12380049" y="2883470"/>
            <a:ext cx="155791" cy="527538"/>
          </a:xfrm>
          <a:prstGeom prst="rect">
            <a:avLst/>
          </a:prstGeom>
          <a:solidFill>
            <a:srgbClr val="05732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12380049" y="3460164"/>
            <a:ext cx="155791" cy="527538"/>
          </a:xfrm>
          <a:prstGeom prst="rect">
            <a:avLst/>
          </a:prstGeom>
          <a:solidFill>
            <a:srgbClr val="005F6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 userDrawn="1"/>
        </p:nvSpPr>
        <p:spPr>
          <a:xfrm>
            <a:off x="12380049" y="4036858"/>
            <a:ext cx="155791" cy="527538"/>
          </a:xfrm>
          <a:prstGeom prst="rect">
            <a:avLst/>
          </a:prstGeom>
          <a:solidFill>
            <a:srgbClr val="05508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 userDrawn="1"/>
        </p:nvSpPr>
        <p:spPr>
          <a:xfrm>
            <a:off x="12380049" y="1730082"/>
            <a:ext cx="155791" cy="527538"/>
          </a:xfrm>
          <a:prstGeom prst="rect">
            <a:avLst/>
          </a:prstGeom>
          <a:solidFill>
            <a:srgbClr val="5A145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 userDrawn="1"/>
        </p:nvSpPr>
        <p:spPr>
          <a:xfrm>
            <a:off x="12218648" y="0"/>
            <a:ext cx="155791" cy="527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 userDrawn="1"/>
        </p:nvSpPr>
        <p:spPr>
          <a:xfrm>
            <a:off x="12382950" y="0"/>
            <a:ext cx="155791" cy="527538"/>
          </a:xfrm>
          <a:prstGeom prst="rect">
            <a:avLst/>
          </a:prstGeom>
          <a:solidFill>
            <a:srgbClr val="CC4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Subtitle 2"/>
          <p:cNvSpPr>
            <a:spLocks noGrp="1"/>
          </p:cNvSpPr>
          <p:nvPr>
            <p:ph type="subTitle" idx="1"/>
          </p:nvPr>
        </p:nvSpPr>
        <p:spPr>
          <a:xfrm>
            <a:off x="2305877" y="4393096"/>
            <a:ext cx="9293895" cy="855797"/>
          </a:xfrm>
        </p:spPr>
        <p:txBody>
          <a:bodyPr>
            <a:noAutofit/>
          </a:bodyPr>
          <a:lstStyle>
            <a:lvl1pPr marL="0" indent="0" algn="l">
              <a:buNone/>
              <a:defRPr lang="en-US" sz="2800" b="0" i="0" kern="1200" dirty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2305878" y="2981739"/>
            <a:ext cx="9302406" cy="1331844"/>
          </a:xfrm>
        </p:spPr>
        <p:txBody>
          <a:bodyPr/>
          <a:lstStyle>
            <a:lvl1pPr>
              <a:defRPr lang="en-GB" sz="4800" b="0" i="0" kern="1200" dirty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102120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1207" y="6356350"/>
            <a:ext cx="49565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847DB54-D037-B84F-B6F1-2E8DA40D09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960792" y="1524000"/>
            <a:ext cx="10270415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37214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1F0508-FC31-4D5A-94D2-694FF2ABC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E5E5AF2-8609-4565-8404-1C70882C96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4875" y="4156074"/>
            <a:ext cx="10524898" cy="1092819"/>
          </a:xfrm>
        </p:spPr>
        <p:txBody>
          <a:bodyPr>
            <a:noAutofit/>
          </a:bodyPr>
          <a:lstStyle>
            <a:lvl1pPr marL="0" indent="0" algn="l">
              <a:buNone/>
              <a:defRPr lang="en-US" sz="2800" b="0" i="0" kern="120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E40DA56-CF6D-4485-A734-665E877BF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875" y="2989358"/>
            <a:ext cx="10533409" cy="1083878"/>
          </a:xfrm>
        </p:spPr>
        <p:txBody>
          <a:bodyPr/>
          <a:lstStyle>
            <a:lvl1pPr>
              <a:defRPr lang="en-GB" sz="4400" b="0" i="0" kern="120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224753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9817" y="1524000"/>
            <a:ext cx="5181600" cy="4351338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>
              <a:defRPr b="0" i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>
              <a:defRPr b="0" i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>
              <a:defRPr b="0" i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>
              <a:defRPr b="0" i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3817" y="1524000"/>
            <a:ext cx="4936414" cy="4351338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>
              <a:defRPr b="0" i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>
              <a:defRPr b="0" i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>
              <a:defRPr b="0" i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>
              <a:defRPr b="0" i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0231" y="6356350"/>
            <a:ext cx="4966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847DB54-D037-B84F-B6F1-2E8DA40D09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652606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97">
          <p15:clr>
            <a:srgbClr val="FBAE40"/>
          </p15:clr>
        </p15:guide>
        <p15:guide id="4" pos="7083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392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1F0508-FC31-4D5A-94D2-694FF2ABC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E5E5AF2-8609-4565-8404-1C70882C96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4875" y="4156074"/>
            <a:ext cx="10524898" cy="1092819"/>
          </a:xfrm>
        </p:spPr>
        <p:txBody>
          <a:bodyPr>
            <a:noAutofit/>
          </a:bodyPr>
          <a:lstStyle>
            <a:lvl1pPr marL="0" indent="0" algn="l">
              <a:buNone/>
              <a:defRPr lang="en-US" sz="2800" b="0" i="0" kern="1200" dirty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E40DA56-CF6D-4485-A734-665E877BF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875" y="2989358"/>
            <a:ext cx="10533409" cy="1083878"/>
          </a:xfrm>
        </p:spPr>
        <p:txBody>
          <a:bodyPr/>
          <a:lstStyle>
            <a:lvl1pPr>
              <a:defRPr lang="en-GB" sz="4400" b="0" i="0" kern="1200" dirty="0">
                <a:solidFill>
                  <a:schemeClr val="tx1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043314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1207" y="6356350"/>
            <a:ext cx="49565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847DB54-D037-B84F-B6F1-2E8DA40D09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8082896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97">
          <p15:clr>
            <a:srgbClr val="FBAE40"/>
          </p15:clr>
        </p15:guide>
        <p15:guide id="4" pos="7083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392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 txBox="1">
            <a:spLocks noChangeArrowheads="1"/>
          </p:cNvSpPr>
          <p:nvPr userDrawn="1"/>
        </p:nvSpPr>
        <p:spPr bwMode="auto">
          <a:xfrm>
            <a:off x="4731663" y="6600908"/>
            <a:ext cx="2486346" cy="165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ctr">
              <a:lnSpc>
                <a:spcPct val="90000"/>
              </a:lnSpc>
              <a:spcAft>
                <a:spcPct val="30000"/>
              </a:spcAft>
            </a:pPr>
            <a:r>
              <a:rPr lang="en-US" sz="7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©2017 Avanade Inc. All Rights Reserved.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3E5817-89C8-45EE-8909-BD20E45F27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362420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 txBox="1">
            <a:spLocks noChangeArrowheads="1"/>
          </p:cNvSpPr>
          <p:nvPr userDrawn="1"/>
        </p:nvSpPr>
        <p:spPr bwMode="auto">
          <a:xfrm>
            <a:off x="4731663" y="6600908"/>
            <a:ext cx="2486346" cy="165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ctr">
              <a:lnSpc>
                <a:spcPct val="90000"/>
              </a:lnSpc>
              <a:spcAft>
                <a:spcPct val="30000"/>
              </a:spcAft>
            </a:pPr>
            <a:r>
              <a:rPr lang="en-US" sz="7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©2017 Avanade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097255970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lame Wavetri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2218648" y="576694"/>
            <a:ext cx="155791" cy="527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12218648" y="1153388"/>
            <a:ext cx="155791" cy="5275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 userDrawn="1"/>
        </p:nvSpPr>
        <p:spPr>
          <a:xfrm>
            <a:off x="12215747" y="2306776"/>
            <a:ext cx="155791" cy="5275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12215747" y="2883470"/>
            <a:ext cx="155791" cy="5275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12215747" y="3460164"/>
            <a:ext cx="155791" cy="5275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12215747" y="4036858"/>
            <a:ext cx="155791" cy="527538"/>
          </a:xfrm>
          <a:prstGeom prst="rect">
            <a:avLst/>
          </a:prstGeom>
          <a:solidFill>
            <a:srgbClr val="006EC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12215747" y="1730082"/>
            <a:ext cx="155791" cy="527538"/>
          </a:xfrm>
          <a:prstGeom prst="rect">
            <a:avLst/>
          </a:prstGeom>
          <a:solidFill>
            <a:srgbClr val="8900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 userDrawn="1"/>
        </p:nvSpPr>
        <p:spPr>
          <a:xfrm>
            <a:off x="12382950" y="576694"/>
            <a:ext cx="155791" cy="527538"/>
          </a:xfrm>
          <a:prstGeom prst="rect">
            <a:avLst/>
          </a:prstGeom>
          <a:solidFill>
            <a:srgbClr val="A5064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 userDrawn="1"/>
        </p:nvSpPr>
        <p:spPr>
          <a:xfrm>
            <a:off x="12382950" y="1153388"/>
            <a:ext cx="155791" cy="527538"/>
          </a:xfrm>
          <a:prstGeom prst="rect">
            <a:avLst/>
          </a:prstGeom>
          <a:solidFill>
            <a:srgbClr val="9E120E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12380049" y="2306776"/>
            <a:ext cx="155791" cy="527538"/>
          </a:xfrm>
          <a:prstGeom prst="rect">
            <a:avLst/>
          </a:prstGeom>
          <a:solidFill>
            <a:srgbClr val="E6A61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12380049" y="2883470"/>
            <a:ext cx="155791" cy="527538"/>
          </a:xfrm>
          <a:prstGeom prst="rect">
            <a:avLst/>
          </a:prstGeom>
          <a:solidFill>
            <a:srgbClr val="05732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12380049" y="3460164"/>
            <a:ext cx="155791" cy="527538"/>
          </a:xfrm>
          <a:prstGeom prst="rect">
            <a:avLst/>
          </a:prstGeom>
          <a:solidFill>
            <a:srgbClr val="005F6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 userDrawn="1"/>
        </p:nvSpPr>
        <p:spPr>
          <a:xfrm>
            <a:off x="12380049" y="4036858"/>
            <a:ext cx="155791" cy="527538"/>
          </a:xfrm>
          <a:prstGeom prst="rect">
            <a:avLst/>
          </a:prstGeom>
          <a:solidFill>
            <a:srgbClr val="05508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 userDrawn="1"/>
        </p:nvSpPr>
        <p:spPr>
          <a:xfrm>
            <a:off x="12380049" y="1730082"/>
            <a:ext cx="155791" cy="527538"/>
          </a:xfrm>
          <a:prstGeom prst="rect">
            <a:avLst/>
          </a:prstGeom>
          <a:solidFill>
            <a:srgbClr val="5A145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 userDrawn="1"/>
        </p:nvSpPr>
        <p:spPr>
          <a:xfrm>
            <a:off x="12218648" y="0"/>
            <a:ext cx="155791" cy="527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 userDrawn="1"/>
        </p:nvSpPr>
        <p:spPr>
          <a:xfrm>
            <a:off x="12382950" y="0"/>
            <a:ext cx="155791" cy="527538"/>
          </a:xfrm>
          <a:prstGeom prst="rect">
            <a:avLst/>
          </a:prstGeom>
          <a:solidFill>
            <a:srgbClr val="CC4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Subtitle 2"/>
          <p:cNvSpPr>
            <a:spLocks noGrp="1"/>
          </p:cNvSpPr>
          <p:nvPr>
            <p:ph type="subTitle" idx="1"/>
          </p:nvPr>
        </p:nvSpPr>
        <p:spPr>
          <a:xfrm>
            <a:off x="2305877" y="4393096"/>
            <a:ext cx="9293895" cy="855797"/>
          </a:xfrm>
        </p:spPr>
        <p:txBody>
          <a:bodyPr>
            <a:noAutofit/>
          </a:bodyPr>
          <a:lstStyle>
            <a:lvl1pPr marL="0" indent="0" algn="l">
              <a:buNone/>
              <a:defRPr lang="en-US" sz="2800" b="0" i="0" kern="1200" dirty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2305878" y="2981739"/>
            <a:ext cx="9302406" cy="1331844"/>
          </a:xfrm>
        </p:spPr>
        <p:txBody>
          <a:bodyPr/>
          <a:lstStyle>
            <a:lvl1pPr>
              <a:defRPr lang="en-GB" sz="4800" b="0" i="0" kern="1200" dirty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4343244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lame Wavetri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2218648" y="576694"/>
            <a:ext cx="155791" cy="527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12218648" y="1153388"/>
            <a:ext cx="155791" cy="5275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 userDrawn="1"/>
        </p:nvSpPr>
        <p:spPr>
          <a:xfrm>
            <a:off x="12215747" y="2306776"/>
            <a:ext cx="155791" cy="5275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12215747" y="2883470"/>
            <a:ext cx="155791" cy="5275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12215747" y="3460164"/>
            <a:ext cx="155791" cy="5275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12215747" y="4036858"/>
            <a:ext cx="155791" cy="527538"/>
          </a:xfrm>
          <a:prstGeom prst="rect">
            <a:avLst/>
          </a:prstGeom>
          <a:solidFill>
            <a:srgbClr val="006EC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12215747" y="1730082"/>
            <a:ext cx="155791" cy="527538"/>
          </a:xfrm>
          <a:prstGeom prst="rect">
            <a:avLst/>
          </a:prstGeom>
          <a:solidFill>
            <a:srgbClr val="8900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 userDrawn="1"/>
        </p:nvSpPr>
        <p:spPr>
          <a:xfrm>
            <a:off x="12382950" y="576694"/>
            <a:ext cx="155791" cy="527538"/>
          </a:xfrm>
          <a:prstGeom prst="rect">
            <a:avLst/>
          </a:prstGeom>
          <a:solidFill>
            <a:srgbClr val="A5064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 userDrawn="1"/>
        </p:nvSpPr>
        <p:spPr>
          <a:xfrm>
            <a:off x="12382950" y="1153388"/>
            <a:ext cx="155791" cy="527538"/>
          </a:xfrm>
          <a:prstGeom prst="rect">
            <a:avLst/>
          </a:prstGeom>
          <a:solidFill>
            <a:srgbClr val="9E120E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12380049" y="2306776"/>
            <a:ext cx="155791" cy="527538"/>
          </a:xfrm>
          <a:prstGeom prst="rect">
            <a:avLst/>
          </a:prstGeom>
          <a:solidFill>
            <a:srgbClr val="E6A61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12380049" y="2883470"/>
            <a:ext cx="155791" cy="527538"/>
          </a:xfrm>
          <a:prstGeom prst="rect">
            <a:avLst/>
          </a:prstGeom>
          <a:solidFill>
            <a:srgbClr val="05732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12380049" y="3460164"/>
            <a:ext cx="155791" cy="527538"/>
          </a:xfrm>
          <a:prstGeom prst="rect">
            <a:avLst/>
          </a:prstGeom>
          <a:solidFill>
            <a:srgbClr val="005F6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 userDrawn="1"/>
        </p:nvSpPr>
        <p:spPr>
          <a:xfrm>
            <a:off x="12380049" y="4036858"/>
            <a:ext cx="155791" cy="527538"/>
          </a:xfrm>
          <a:prstGeom prst="rect">
            <a:avLst/>
          </a:prstGeom>
          <a:solidFill>
            <a:srgbClr val="05508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 userDrawn="1"/>
        </p:nvSpPr>
        <p:spPr>
          <a:xfrm>
            <a:off x="12380049" y="1730082"/>
            <a:ext cx="155791" cy="527538"/>
          </a:xfrm>
          <a:prstGeom prst="rect">
            <a:avLst/>
          </a:prstGeom>
          <a:solidFill>
            <a:srgbClr val="5A145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 userDrawn="1"/>
        </p:nvSpPr>
        <p:spPr>
          <a:xfrm>
            <a:off x="12218648" y="0"/>
            <a:ext cx="155791" cy="527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 userDrawn="1"/>
        </p:nvSpPr>
        <p:spPr>
          <a:xfrm>
            <a:off x="12382950" y="0"/>
            <a:ext cx="155791" cy="527538"/>
          </a:xfrm>
          <a:prstGeom prst="rect">
            <a:avLst/>
          </a:prstGeom>
          <a:solidFill>
            <a:srgbClr val="CC4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Subtitle 2"/>
          <p:cNvSpPr>
            <a:spLocks noGrp="1"/>
          </p:cNvSpPr>
          <p:nvPr>
            <p:ph type="subTitle" idx="1"/>
          </p:nvPr>
        </p:nvSpPr>
        <p:spPr>
          <a:xfrm>
            <a:off x="2305877" y="4393096"/>
            <a:ext cx="9293895" cy="855797"/>
          </a:xfrm>
        </p:spPr>
        <p:txBody>
          <a:bodyPr>
            <a:noAutofit/>
          </a:bodyPr>
          <a:lstStyle>
            <a:lvl1pPr marL="0" indent="0" algn="l">
              <a:buNone/>
              <a:defRPr lang="en-US" sz="2800" b="0" i="0" kern="1200" dirty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2305878" y="2981739"/>
            <a:ext cx="9302406" cy="1331844"/>
          </a:xfrm>
        </p:spPr>
        <p:txBody>
          <a:bodyPr/>
          <a:lstStyle>
            <a:lvl1pPr>
              <a:defRPr lang="en-GB" sz="4800" b="0" i="0" kern="1200" dirty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984420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452308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-3175" y="3352791"/>
            <a:ext cx="12195175" cy="3505209"/>
            <a:chOff x="-3175" y="3352791"/>
            <a:chExt cx="12195175" cy="3505209"/>
          </a:xfrm>
        </p:grpSpPr>
        <p:sp>
          <p:nvSpPr>
            <p:cNvPr id="11" name="Rectangle 10"/>
            <p:cNvSpPr/>
            <p:nvPr userDrawn="1"/>
          </p:nvSpPr>
          <p:spPr>
            <a:xfrm>
              <a:off x="0" y="4452308"/>
              <a:ext cx="12192000" cy="2405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175" y="3352791"/>
              <a:ext cx="12195174" cy="1242463"/>
            </a:xfrm>
            <a:prstGeom prst="rect">
              <a:avLst/>
            </a:prstGeom>
          </p:spPr>
        </p:pic>
      </p:grp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AF6CFB02-6C38-4BCC-AE64-D415CEE9C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52D40EE-1219-4260-8BFA-4492AFB06B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  <a:p>
            <a:r>
              <a:rPr lang="en-GB" dirty="0"/>
              <a:t>Go to </a:t>
            </a:r>
            <a:r>
              <a:rPr lang="en-GB" dirty="0">
                <a:hlinkClick r:id="rId4"/>
              </a:rPr>
              <a:t>https://aka.avanade.com/CoverPhotos</a:t>
            </a:r>
            <a:r>
              <a:rPr lang="en-GB" dirty="0"/>
              <a:t> for additional cover photos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6F6A01D-EC2F-459A-AA3A-A655EA0B2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654303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 txBox="1">
            <a:spLocks noChangeArrowheads="1"/>
          </p:cNvSpPr>
          <p:nvPr userDrawn="1"/>
        </p:nvSpPr>
        <p:spPr bwMode="auto">
          <a:xfrm>
            <a:off x="4731663" y="6600908"/>
            <a:ext cx="2486346" cy="165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ctr">
              <a:lnSpc>
                <a:spcPct val="90000"/>
              </a:lnSpc>
              <a:spcAft>
                <a:spcPct val="30000"/>
              </a:spcAft>
            </a:pPr>
            <a:r>
              <a:rPr lang="en-US" sz="7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©2017 Avanade Inc. All Rights Reserved.</a:t>
            </a:r>
          </a:p>
        </p:txBody>
      </p:sp>
    </p:spTree>
    <p:extLst/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2" cy="44577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E0CC685-C811-4940-95A5-B90FCF65F088}"/>
              </a:ext>
            </a:extLst>
          </p:cNvPr>
          <p:cNvGrpSpPr/>
          <p:nvPr userDrawn="1"/>
        </p:nvGrpSpPr>
        <p:grpSpPr>
          <a:xfrm>
            <a:off x="-3175" y="3352791"/>
            <a:ext cx="12195175" cy="3505209"/>
            <a:chOff x="-3175" y="3352791"/>
            <a:chExt cx="12195175" cy="350520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A8F18CD-C0F4-4861-9E70-D004CCFE78B4}"/>
                </a:ext>
              </a:extLst>
            </p:cNvPr>
            <p:cNvSpPr/>
            <p:nvPr userDrawn="1"/>
          </p:nvSpPr>
          <p:spPr>
            <a:xfrm>
              <a:off x="0" y="4457700"/>
              <a:ext cx="12192000" cy="240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4AFF23-5D27-4C00-9A6C-4D6F4423614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175" y="3352791"/>
              <a:ext cx="12195174" cy="1242463"/>
            </a:xfrm>
            <a:prstGeom prst="rect">
              <a:avLst/>
            </a:prstGeom>
          </p:spPr>
        </p:pic>
      </p:grp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CE32C3B4-1912-4AF8-AB6D-F6EDFC5CB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D2EEC396-4A85-4057-B12B-F8D843C564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84E23EF-7D39-45FD-AB60-A70231F89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025265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2-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0836" y="1447801"/>
            <a:ext cx="5396365" cy="2351413"/>
          </a:xfrm>
        </p:spPr>
        <p:txBody>
          <a:bodyPr>
            <a:spAutoFit/>
          </a:bodyPr>
          <a:lstStyle>
            <a:lvl1pPr marL="292100" indent="-292100">
              <a:spcBef>
                <a:spcPts val="1200"/>
              </a:spcBef>
              <a:buClr>
                <a:schemeClr val="bg2"/>
              </a:buClr>
              <a:buSzPct val="100000"/>
              <a:buFont typeface="Wingdings" pitchFamily="2" charset="2"/>
              <a:buChar char=""/>
              <a:defRPr lang="en-US" sz="3600" kern="1200" spc="-70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20700" indent="-228600">
              <a:defRPr sz="2000"/>
            </a:lvl2pPr>
            <a:lvl3pPr marL="685800" indent="-165100">
              <a:tabLst/>
              <a:defRPr sz="2000"/>
            </a:lvl3pPr>
            <a:lvl4pPr marL="863600" indent="-177800">
              <a:defRPr/>
            </a:lvl4pPr>
            <a:lvl5pPr marL="1028700" indent="-165100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279563" y="1447801"/>
            <a:ext cx="5396365" cy="2351413"/>
          </a:xfrm>
        </p:spPr>
        <p:txBody>
          <a:bodyPr>
            <a:spAutoFit/>
          </a:bodyPr>
          <a:lstStyle>
            <a:lvl1pPr marL="339725" indent="-339725"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lang="en-US" sz="3600" kern="1200" spc="-70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635000" indent="-342900">
              <a:defRPr lang="en-US" sz="2000" kern="1200" spc="0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63600" indent="-342900">
              <a:defRPr lang="en-US" sz="2000" kern="1200" spc="0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indent="-342900">
              <a:defRPr lang="en-US" sz="2000" kern="1200" spc="0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06500" indent="-342900">
              <a:defRPr lang="en-US" sz="2000" kern="1200" spc="0" baseline="0" dirty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92100" marR="0" lvl="0" indent="-292100" algn="l" defTabSz="914363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/>
              <a:t>Edit Master text styles</a:t>
            </a:r>
          </a:p>
          <a:p>
            <a:pPr marL="292100" marR="0" lvl="1" indent="-292100" algn="l" defTabSz="914363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292100" marR="0" lvl="2" indent="-292100" algn="l" defTabSz="914363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292100" marR="0" lvl="3" indent="-292100" algn="l" defTabSz="914363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292100" marR="0" lvl="4" indent="-292100" algn="l" defTabSz="914363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828" y="6100346"/>
            <a:ext cx="2187804" cy="75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85548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1207" y="6356350"/>
            <a:ext cx="49565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847DB54-D037-B84F-B6F1-2E8DA40D09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960792" y="1524000"/>
            <a:ext cx="10270415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343862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9817" y="1524000"/>
            <a:ext cx="5181600" cy="4351338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>
              <a:defRPr b="0" i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>
              <a:defRPr b="0" i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>
              <a:defRPr b="0" i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>
              <a:defRPr b="0" i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3817" y="1524000"/>
            <a:ext cx="4936414" cy="4351338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>
              <a:defRPr b="0" i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>
              <a:defRPr b="0" i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>
              <a:defRPr b="0" i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>
              <a:defRPr b="0" i="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0231" y="6356350"/>
            <a:ext cx="4966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847DB54-D037-B84F-B6F1-2E8DA40D09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259762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97" userDrawn="1">
          <p15:clr>
            <a:srgbClr val="FBAE40"/>
          </p15:clr>
        </p15:guide>
        <p15:guide id="4" pos="7083" userDrawn="1">
          <p15:clr>
            <a:srgbClr val="FBAE40"/>
          </p15:clr>
        </p15:guide>
        <p15:guide id="5" orient="horz" pos="119" userDrawn="1">
          <p15:clr>
            <a:srgbClr val="FBAE40"/>
          </p15:clr>
        </p15:guide>
        <p15:guide id="6" orient="horz" pos="3929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urora Wavetri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2218648" y="576694"/>
            <a:ext cx="155791" cy="527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12218648" y="1153388"/>
            <a:ext cx="155791" cy="5275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 userDrawn="1"/>
        </p:nvSpPr>
        <p:spPr>
          <a:xfrm>
            <a:off x="12215747" y="2306776"/>
            <a:ext cx="155791" cy="5275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12215747" y="2883470"/>
            <a:ext cx="155791" cy="5275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12215747" y="3460164"/>
            <a:ext cx="155791" cy="5275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12215747" y="4036858"/>
            <a:ext cx="155791" cy="527538"/>
          </a:xfrm>
          <a:prstGeom prst="rect">
            <a:avLst/>
          </a:prstGeom>
          <a:solidFill>
            <a:srgbClr val="006EC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12215747" y="1730082"/>
            <a:ext cx="155791" cy="527538"/>
          </a:xfrm>
          <a:prstGeom prst="rect">
            <a:avLst/>
          </a:prstGeom>
          <a:solidFill>
            <a:srgbClr val="8900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 userDrawn="1"/>
        </p:nvSpPr>
        <p:spPr>
          <a:xfrm>
            <a:off x="12382950" y="576694"/>
            <a:ext cx="155791" cy="527538"/>
          </a:xfrm>
          <a:prstGeom prst="rect">
            <a:avLst/>
          </a:prstGeom>
          <a:solidFill>
            <a:srgbClr val="A5064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 userDrawn="1"/>
        </p:nvSpPr>
        <p:spPr>
          <a:xfrm>
            <a:off x="12382950" y="1153388"/>
            <a:ext cx="155791" cy="527538"/>
          </a:xfrm>
          <a:prstGeom prst="rect">
            <a:avLst/>
          </a:prstGeom>
          <a:solidFill>
            <a:srgbClr val="9E120E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12380049" y="2306776"/>
            <a:ext cx="155791" cy="527538"/>
          </a:xfrm>
          <a:prstGeom prst="rect">
            <a:avLst/>
          </a:prstGeom>
          <a:solidFill>
            <a:srgbClr val="E6A61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12380049" y="2883470"/>
            <a:ext cx="155791" cy="527538"/>
          </a:xfrm>
          <a:prstGeom prst="rect">
            <a:avLst/>
          </a:prstGeom>
          <a:solidFill>
            <a:srgbClr val="05732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12380049" y="3460164"/>
            <a:ext cx="155791" cy="527538"/>
          </a:xfrm>
          <a:prstGeom prst="rect">
            <a:avLst/>
          </a:prstGeom>
          <a:solidFill>
            <a:srgbClr val="005F6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 userDrawn="1"/>
        </p:nvSpPr>
        <p:spPr>
          <a:xfrm>
            <a:off x="12380049" y="4036858"/>
            <a:ext cx="155791" cy="527538"/>
          </a:xfrm>
          <a:prstGeom prst="rect">
            <a:avLst/>
          </a:prstGeom>
          <a:solidFill>
            <a:srgbClr val="05508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 userDrawn="1"/>
        </p:nvSpPr>
        <p:spPr>
          <a:xfrm>
            <a:off x="12380049" y="1730082"/>
            <a:ext cx="155791" cy="527538"/>
          </a:xfrm>
          <a:prstGeom prst="rect">
            <a:avLst/>
          </a:prstGeom>
          <a:solidFill>
            <a:srgbClr val="5A145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 userDrawn="1"/>
        </p:nvSpPr>
        <p:spPr>
          <a:xfrm>
            <a:off x="12218648" y="0"/>
            <a:ext cx="155791" cy="527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 userDrawn="1"/>
        </p:nvSpPr>
        <p:spPr>
          <a:xfrm>
            <a:off x="12382950" y="0"/>
            <a:ext cx="155791" cy="527538"/>
          </a:xfrm>
          <a:prstGeom prst="rect">
            <a:avLst/>
          </a:prstGeom>
          <a:solidFill>
            <a:srgbClr val="CC4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Subtitle 2"/>
          <p:cNvSpPr>
            <a:spLocks noGrp="1"/>
          </p:cNvSpPr>
          <p:nvPr>
            <p:ph type="subTitle" idx="1"/>
          </p:nvPr>
        </p:nvSpPr>
        <p:spPr>
          <a:xfrm>
            <a:off x="2305877" y="4393096"/>
            <a:ext cx="9293895" cy="855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2800" b="0" i="0" kern="1200" dirty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2305878" y="2981739"/>
            <a:ext cx="9302406" cy="1331844"/>
          </a:xfrm>
          <a:prstGeom prst="rect">
            <a:avLst/>
          </a:prstGeom>
        </p:spPr>
        <p:txBody>
          <a:bodyPr/>
          <a:lstStyle>
            <a:lvl1pPr>
              <a:defRPr lang="en-GB" sz="4800" b="0" i="0" kern="1200" dirty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976821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1207" y="6356350"/>
            <a:ext cx="495656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847DB54-D037-B84F-B6F1-2E8DA40D09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960792" y="1524000"/>
            <a:ext cx="10270415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4033359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ust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4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E7F93E3-062C-4F3A-8531-5820D0D90A7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en-US" sz="800" dirty="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7A5EC7BD-5052-4679-BE32-8A28AC21CB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7B8CF71C-2A20-45CC-8F30-6B3FB4D8E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218532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ust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1999" cy="509583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9C31954-6693-4192-8C01-259FADD398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79A469A-7DBF-4002-B969-71FA51C3187D}"/>
              </a:ext>
            </a:extLst>
          </p:cNvPr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ooter Placeholder 6">
            <a:extLst>
              <a:ext uri="{FF2B5EF4-FFF2-40B4-BE49-F238E27FC236}">
                <a16:creationId xmlns:a16="http://schemas.microsoft.com/office/drawing/2014/main" id="{53961849-2288-4FA4-B409-56FD50F20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28B25E8C-34B1-412B-8B67-716B4A0221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F0F7B1FB-C6A2-4919-A16A-BD3B0A4D5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7071256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dust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23A816-82DF-433E-91EA-B7CDA5EE2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5D271CB-092D-4B76-AB26-0B09DB252551}"/>
              </a:ext>
            </a:extLst>
          </p:cNvPr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6">
            <a:extLst>
              <a:ext uri="{FF2B5EF4-FFF2-40B4-BE49-F238E27FC236}">
                <a16:creationId xmlns:a16="http://schemas.microsoft.com/office/drawing/2014/main" id="{4D95395E-3716-4BE6-8481-D655525C9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CB24B1B8-5077-4B2A-B167-8A88F458C6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07B0521-3C3C-435E-B806-BFE3C3983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4765199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dust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889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B82BD1-CFF6-4B10-A6BC-64926D4E1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29E3E5A-74AA-487E-8323-DB3750447470}"/>
              </a:ext>
            </a:extLst>
          </p:cNvPr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6">
            <a:extLst>
              <a:ext uri="{FF2B5EF4-FFF2-40B4-BE49-F238E27FC236}">
                <a16:creationId xmlns:a16="http://schemas.microsoft.com/office/drawing/2014/main" id="{F165B716-F9D0-4A87-BA0E-CC06DDBE9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B820ADD4-AB8E-4A48-9283-03610B6F02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1C2CEAF-77DB-47C9-817D-F6AE63BB8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819069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dust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8293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7472BD-04DE-4B48-B6A9-4A8878853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F76F27F-4F4C-4649-910C-D05593D5C68F}"/>
              </a:ext>
            </a:extLst>
          </p:cNvPr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ooter Placeholder 6">
            <a:extLst>
              <a:ext uri="{FF2B5EF4-FFF2-40B4-BE49-F238E27FC236}">
                <a16:creationId xmlns:a16="http://schemas.microsoft.com/office/drawing/2014/main" id="{B1DBD991-36F9-40A8-BEE9-4AAB08977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71DFD55E-9674-4E00-BB23-B6AF55B6B5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A4C82F4B-5C70-4222-BB78-F7ADC92A5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649850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ndust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050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F0998F-33B3-49B1-86B2-A461A6C4F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4A158CC-49F7-47B5-9BF8-5B9F02328CF0}"/>
              </a:ext>
            </a:extLst>
          </p:cNvPr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B0719CFF-F657-4956-AFAD-6DBF03244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C7FB9F0B-A33B-4B80-B34E-F0A94B87CE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21BFDF4-292A-424D-80FD-670EA6DFD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2254714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nolo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89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98DF1C-580A-4CC2-9B0F-3A8C564093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8358F30-04F7-4E3D-9A29-3FA021D662C0}"/>
              </a:ext>
            </a:extLst>
          </p:cNvPr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23030828-3AFE-42D8-931D-40583A5A9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B45F9DB-F10B-446A-B276-493F1D2A7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465098E-CBC5-4A17-A34F-A8D6CB3FD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4281949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chnolo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223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8C5A15-733B-4BB1-AE20-97F0BF4D4C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005BD9A-ED97-4D1D-80FB-B10EEBA254E1}"/>
              </a:ext>
            </a:extLst>
          </p:cNvPr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B832C198-BD9B-45A3-9127-EF7EE0A10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D258510E-F7C3-4B83-99F0-8F718E115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0A2C2CF-7CC1-4EF1-8600-9AC94DF00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9216344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1207" y="6356350"/>
            <a:ext cx="49565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847DB54-D037-B84F-B6F1-2E8DA40D09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5493800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97" userDrawn="1">
          <p15:clr>
            <a:srgbClr val="FBAE40"/>
          </p15:clr>
        </p15:guide>
        <p15:guide id="4" pos="7083" userDrawn="1">
          <p15:clr>
            <a:srgbClr val="FBAE40"/>
          </p15:clr>
        </p15:guide>
        <p15:guide id="5" orient="horz" pos="119" userDrawn="1">
          <p15:clr>
            <a:srgbClr val="FBAE40"/>
          </p15:clr>
        </p15:guide>
        <p15:guide id="6" orient="horz" pos="3929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chnolo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6009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6B9E8B0-9D7E-4C24-9939-F060B27F0B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B0BCAC5-89F7-4069-B8A8-45C97684A3E2}"/>
              </a:ext>
            </a:extLst>
          </p:cNvPr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ooter Placeholder 6">
            <a:extLst>
              <a:ext uri="{FF2B5EF4-FFF2-40B4-BE49-F238E27FC236}">
                <a16:creationId xmlns:a16="http://schemas.microsoft.com/office/drawing/2014/main" id="{C65F1336-C504-432A-947E-C144F99A0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9846AB23-29DA-4A41-BE67-61A17A4CF6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4F6F8085-B94D-4BB7-922F-BFCE10D79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8537230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chnolo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3990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51EA91-314C-4674-A594-D18CB415C7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7714D6-75B5-40EC-BCD8-413823615074}"/>
              </a:ext>
            </a:extLst>
          </p:cNvPr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6EA3F5C2-487E-401B-8ABA-DC8759658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BE7506AD-9960-492D-9EA0-F204D9D14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29A264A-EE8C-4C13-8219-1C3D1CE55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9339250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chnolo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90" y="-1"/>
            <a:ext cx="12193790" cy="4398957"/>
          </a:xfrm>
          <a:prstGeom prst="rect">
            <a:avLst/>
          </a:prstGeom>
        </p:spPr>
      </p:pic>
      <p:grpSp>
        <p:nvGrpSpPr>
          <p:cNvPr id="42" name="Group 41"/>
          <p:cNvGrpSpPr/>
          <p:nvPr userDrawn="1"/>
        </p:nvGrpSpPr>
        <p:grpSpPr>
          <a:xfrm>
            <a:off x="-1" y="2987976"/>
            <a:ext cx="12195175" cy="3870024"/>
            <a:chOff x="-1" y="2987976"/>
            <a:chExt cx="12195175" cy="3870024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2987976"/>
              <a:ext cx="12195175" cy="160910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 userDrawn="1"/>
          </p:nvSpPr>
          <p:spPr>
            <a:xfrm>
              <a:off x="0" y="4597082"/>
              <a:ext cx="12192000" cy="22609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4D7EEE33-D993-4A04-9CF0-9B57CF6F5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2CF1E54-E4AC-4B04-87D0-7D99ABC89E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84ACE8-B803-4719-80A0-150B32EC0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794696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chnolo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2541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AFEFE7-AA86-404E-9CF0-6CCC189E03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183370B-B3D7-4FED-872F-3FDF408B22FB}"/>
              </a:ext>
            </a:extLst>
          </p:cNvPr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879A0D1F-4BDA-466F-BEE5-E3A350DE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7A62D843-9FF9-4BA2-A3D9-37144589BC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ADAB523-EC3A-4E48-B86A-6C942FAD2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3737066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chnolo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943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D06A2C-09E5-40C9-9F1D-4C131FE952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7CD2FAA-718F-42A9-97E4-0F7E389F69C7}"/>
              </a:ext>
            </a:extLst>
          </p:cNvPr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B5A5E0AA-CB7E-43BC-8635-9E5A4A9BF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5D60C328-3BA1-47F3-98BB-4DBABD956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F4B56AE-E12F-417F-ACE2-AAD151CFD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7854326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chnolo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829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0163F8-31E4-4360-A441-9BF34F8F18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A03D8B2-8857-48DB-B01F-924ADA153395}"/>
              </a:ext>
            </a:extLst>
          </p:cNvPr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BEE35F6F-DD6E-42BD-9830-4F92130A1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B56676A2-EFB8-41A1-8B21-9EE78E336A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D90990A-E3ED-466A-869D-23EE1C395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001264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chnolo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6261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83820A-0AFB-4989-BAC9-6907E37C4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B300937-DFCD-4177-AF4F-CAE05C243770}"/>
              </a:ext>
            </a:extLst>
          </p:cNvPr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ooter Placeholder 6">
            <a:extLst>
              <a:ext uri="{FF2B5EF4-FFF2-40B4-BE49-F238E27FC236}">
                <a16:creationId xmlns:a16="http://schemas.microsoft.com/office/drawing/2014/main" id="{7C3E7035-2754-48F7-A9FC-073FB96B2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2B96A4FA-2598-4705-9CC1-BE0C3875B3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BCA667C-7A30-4382-A282-FC65E006D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569509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echnolo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82"/>
          <a:stretch/>
        </p:blipFill>
        <p:spPr>
          <a:xfrm>
            <a:off x="-2" y="0"/>
            <a:ext cx="12192002" cy="6172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1F1DD-2CB6-4DCD-B1D3-CC0F674EF7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B3B98D1-E301-4B0C-AF60-2C9B5389627D}"/>
              </a:ext>
            </a:extLst>
          </p:cNvPr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9C9D86C2-DCB5-4602-A3A4-B9E096670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14C3F5A0-BA01-47D0-9D1A-DD42026BA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AA52F5E-9F83-4138-A277-144B8BC6F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5255400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echnolo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45230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D77315F-662D-4718-B276-30D67537D003}"/>
              </a:ext>
            </a:extLst>
          </p:cNvPr>
          <p:cNvGrpSpPr/>
          <p:nvPr userDrawn="1"/>
        </p:nvGrpSpPr>
        <p:grpSpPr>
          <a:xfrm>
            <a:off x="-3175" y="3352791"/>
            <a:ext cx="12195175" cy="3505209"/>
            <a:chOff x="-3175" y="3352791"/>
            <a:chExt cx="12195175" cy="350520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8D08AD-00DB-4104-9FA8-742653C4B63F}"/>
                </a:ext>
              </a:extLst>
            </p:cNvPr>
            <p:cNvSpPr/>
            <p:nvPr userDrawn="1"/>
          </p:nvSpPr>
          <p:spPr>
            <a:xfrm>
              <a:off x="0" y="4457700"/>
              <a:ext cx="12192000" cy="240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A9E5727-781A-4919-88A5-48AA8C8DCB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175" y="3352791"/>
              <a:ext cx="12195174" cy="1242463"/>
            </a:xfrm>
            <a:prstGeom prst="rect">
              <a:avLst/>
            </a:prstGeom>
          </p:spPr>
        </p:pic>
      </p:grp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35D62D3F-DD8E-4B73-9BC4-04A7B35EC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9E2D0515-AAE2-42B8-B88E-D4D406070C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21E6668-03DC-4BF5-937E-D5F21CAC3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5908844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labo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74" y="-1"/>
            <a:ext cx="12195174" cy="60000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5AA786-EA49-41E9-B72D-9D88C199E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6508522-D86B-4E22-AB62-7E8C68082FCA}"/>
              </a:ext>
            </a:extLst>
          </p:cNvPr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E3E41414-9EB6-415E-B9FC-D8B5229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934663FE-3274-463D-BEAA-4B99F147B3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6C7C87C-C4F2-46B1-BCC0-C3D7FCD55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833596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 txBox="1">
            <a:spLocks noChangeArrowheads="1"/>
          </p:cNvSpPr>
          <p:nvPr userDrawn="1"/>
        </p:nvSpPr>
        <p:spPr bwMode="auto">
          <a:xfrm>
            <a:off x="4731663" y="6600908"/>
            <a:ext cx="2486346" cy="165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ctr">
              <a:lnSpc>
                <a:spcPct val="90000"/>
              </a:lnSpc>
              <a:spcAft>
                <a:spcPct val="30000"/>
              </a:spcAft>
            </a:pPr>
            <a:r>
              <a:rPr lang="en-US" sz="7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©2017 Avanade Inc. All Rights Reserved.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F9AFA9F-3C8B-42FE-8D9F-5AC915F2F8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1207" y="6356350"/>
            <a:ext cx="495656" cy="365125"/>
          </a:xfrm>
          <a:prstGeom prst="rect">
            <a:avLst/>
          </a:prstGeom>
        </p:spPr>
        <p:txBody>
          <a:bodyPr anchor="ctr"/>
          <a:lstStyle>
            <a:lvl1pPr algn="ct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847DB54-D037-B84F-B6F1-2E8DA40D09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13501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labo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74" y="0"/>
            <a:ext cx="12195174" cy="51382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213BD1-3A66-4727-A4DB-5041079934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C33125F-90D5-4DB6-9627-FF4B7B17C133}"/>
              </a:ext>
            </a:extLst>
          </p:cNvPr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08364104-D543-48DB-870D-E4D46C573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74D0EAC-4794-4146-963B-30C1F9BA8C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EAC4562-501F-497D-B766-0E1551BE6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090042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labo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45970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946ED6-28A6-4440-B5C4-0D6E3F9639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EF493BC-E4C6-436F-952A-F23059C5DA17}"/>
              </a:ext>
            </a:extLst>
          </p:cNvPr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EC8363D6-20ED-4F4F-BD60-604BCA2DC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AA10716E-7313-4325-9049-C7A919CC5D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8662803-52BD-4A5A-A68F-60E8E2AD5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6761427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llabo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48006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93739E-9E28-4383-B1A4-E80D0D4FC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B000A4F-0F15-413F-8BBD-2C13A6ECA249}"/>
              </a:ext>
            </a:extLst>
          </p:cNvPr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199AF0BE-0A9A-434A-B61C-64015AF09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671DDE0F-264C-490D-80A4-7A2C6AFBD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51064D0-B516-45D7-BB12-78D2D75C0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8859057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llabo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172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0C653A-8A65-424B-BB9A-69C0388BC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48F69FE-BEE2-4B70-8CC8-E6F9BBA290BE}"/>
              </a:ext>
            </a:extLst>
          </p:cNvPr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643D1E75-B402-4695-98AA-B25DED779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C49556F9-D24B-4E57-B4E3-EA19EDABC9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C126B71-5533-4677-A2EA-567F5253C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8095437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llabo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7853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09BE38-89B7-4F9C-BF65-67E1317C6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79B72DC-D984-4BF8-B5D6-45BF8CB9FF85}"/>
              </a:ext>
            </a:extLst>
          </p:cNvPr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1BDEC810-477D-42DB-A2AD-CE39933A0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EBA931A1-70F1-4150-AEC2-AD1FE7B831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4F31686-A18F-4551-87CC-6915F66CE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298547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llabo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800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DAAC28-49A6-4EE7-B6B8-933EE0351C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2DFC5B-53D2-41D0-8C03-ECBA05D17D6E}"/>
              </a:ext>
            </a:extLst>
          </p:cNvPr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9FECDFF1-CD24-45C8-8A03-57FF9B660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F9109F7-5128-4BD2-A0D5-A6D851AA57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8F467CD-680A-46D3-BD6F-5214AB91E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8613979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llabo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E7BC27-4554-443E-A03E-F3596A241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C84C713-FA15-4095-B35F-0385E59E76EC}"/>
              </a:ext>
            </a:extLst>
          </p:cNvPr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6D5CEFD8-5EBD-4DB8-9018-E422AF669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0083DEB-7DA4-4973-AE7B-95A4CA0C93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91998FE-48F4-44DF-BAA6-02DE4457E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459283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llabo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74" y="0"/>
            <a:ext cx="12195174" cy="4800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4012A82-5AE4-44B3-8992-7BEFC96D52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E68E219-94F2-4B64-8AA2-85897F04902E}"/>
              </a:ext>
            </a:extLst>
          </p:cNvPr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ooter Placeholder 6">
            <a:extLst>
              <a:ext uri="{FF2B5EF4-FFF2-40B4-BE49-F238E27FC236}">
                <a16:creationId xmlns:a16="http://schemas.microsoft.com/office/drawing/2014/main" id="{D462EEB6-7A19-44BC-83F1-75C037511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DE4F4CAB-3970-49BA-8A60-8D59F8F72C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6B1F584D-F261-4A3F-B2D7-6BFA2E42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0361294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llabo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4800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7DAD3A-DC1D-40EE-95F3-A05295155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F877B75-FE0F-4125-B2A0-B3A46D84F012}"/>
              </a:ext>
            </a:extLst>
          </p:cNvPr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4CE3DCCD-6D10-4886-A1F0-9BA525A00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5C4DE2FA-5A6C-4BF8-AF83-CE6E9638F1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8325E64-B11E-4F9A-B568-40C922EE9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455791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457700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-3175" y="3352791"/>
            <a:ext cx="12195175" cy="3505209"/>
            <a:chOff x="-3175" y="3352791"/>
            <a:chExt cx="12195175" cy="3505209"/>
          </a:xfrm>
        </p:grpSpPr>
        <p:sp>
          <p:nvSpPr>
            <p:cNvPr id="11" name="Rectangle 10"/>
            <p:cNvSpPr/>
            <p:nvPr userDrawn="1"/>
          </p:nvSpPr>
          <p:spPr>
            <a:xfrm>
              <a:off x="0" y="4457700"/>
              <a:ext cx="12192000" cy="240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175" y="3352791"/>
              <a:ext cx="12195174" cy="1242463"/>
            </a:xfrm>
            <a:prstGeom prst="rect">
              <a:avLst/>
            </a:prstGeom>
          </p:spPr>
        </p:pic>
      </p:grp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9FCEF970-0DAF-4E45-A9A5-06311C2F4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220B6B9-FBD5-45BD-955E-6A707EECB9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8B9E313-1532-40C3-BAD6-20F45D278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9632470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 txBox="1">
            <a:spLocks noChangeArrowheads="1"/>
          </p:cNvSpPr>
          <p:nvPr userDrawn="1"/>
        </p:nvSpPr>
        <p:spPr bwMode="auto">
          <a:xfrm>
            <a:off x="4731663" y="6600908"/>
            <a:ext cx="2486346" cy="165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ctr">
              <a:lnSpc>
                <a:spcPct val="90000"/>
              </a:lnSpc>
              <a:spcAft>
                <a:spcPct val="30000"/>
              </a:spcAft>
            </a:pPr>
            <a:r>
              <a:rPr lang="en-US" sz="7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©2017 Avanade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22637281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2248" cy="4452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3D9233-0061-4D2F-B9DB-137386EA9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B1EBE3A-78B7-481B-9B46-05ED4CE8BBD1}"/>
              </a:ext>
            </a:extLst>
          </p:cNvPr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ooter Placeholder 6">
            <a:extLst>
              <a:ext uri="{FF2B5EF4-FFF2-40B4-BE49-F238E27FC236}">
                <a16:creationId xmlns:a16="http://schemas.microsoft.com/office/drawing/2014/main" id="{40271F39-2468-4C4C-B8FB-2B4D7B935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5336868B-E988-46C9-969C-58046D3003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FEFB6107-DEE1-4AD7-A3B5-E6BEAC0A9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685718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372"/>
          <a:stretch/>
        </p:blipFill>
        <p:spPr>
          <a:xfrm>
            <a:off x="0" y="-1"/>
            <a:ext cx="12192000" cy="514819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CFE3937-BAC7-4D01-B944-5120564C45C6}"/>
              </a:ext>
            </a:extLst>
          </p:cNvPr>
          <p:cNvGrpSpPr/>
          <p:nvPr userDrawn="1"/>
        </p:nvGrpSpPr>
        <p:grpSpPr>
          <a:xfrm>
            <a:off x="-3175" y="3352791"/>
            <a:ext cx="12195175" cy="3505209"/>
            <a:chOff x="-3175" y="3352791"/>
            <a:chExt cx="12195175" cy="350520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E29D664-9282-42C3-8897-F6ABB72D753B}"/>
                </a:ext>
              </a:extLst>
            </p:cNvPr>
            <p:cNvSpPr/>
            <p:nvPr userDrawn="1"/>
          </p:nvSpPr>
          <p:spPr>
            <a:xfrm>
              <a:off x="0" y="4457700"/>
              <a:ext cx="12192000" cy="240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6FFE696-E7CD-44AE-BCA7-FE50C17BFE1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175" y="3352791"/>
              <a:ext cx="12195174" cy="1242463"/>
            </a:xfrm>
            <a:prstGeom prst="rect">
              <a:avLst/>
            </a:prstGeom>
          </p:spPr>
        </p:pic>
      </p:grp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BC8C491C-C83B-4839-99E7-55269CD0A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A89479CB-D606-4445-A45C-3CEB4958C0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A87674F-3D61-496E-B95E-9CA6396A2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250695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72950" cy="44577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2804B95-5E4D-492F-BD70-B683558631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ACD58CD-A47C-4214-8F9A-BFAEDE210FFA}"/>
              </a:ext>
            </a:extLst>
          </p:cNvPr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ooter Placeholder 6">
            <a:extLst>
              <a:ext uri="{FF2B5EF4-FFF2-40B4-BE49-F238E27FC236}">
                <a16:creationId xmlns:a16="http://schemas.microsoft.com/office/drawing/2014/main" id="{4021947C-054E-4EEA-BFDF-BE640F5AC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46626DB7-AF60-4348-9343-3160B7FAA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61D9D049-0235-43E4-B6E9-E252D100A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615795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47853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87BFC7-8096-4345-8132-18237CF343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D99C32-D74E-400A-BE72-734F50DCA026}"/>
              </a:ext>
            </a:extLst>
          </p:cNvPr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530663C8-3F85-468E-ACC2-CB7A3792A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C624382A-7F26-41DC-8B08-5F900E7F4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B774500-65CC-4D69-A3D0-9D7E125D1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2372636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74" y="1"/>
            <a:ext cx="12202298" cy="4457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04F173-E156-4AD2-851C-E2A1EC751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612523D-6BCF-4001-A638-BBC6C061EFFD}"/>
              </a:ext>
            </a:extLst>
          </p:cNvPr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E132A0BD-5468-435F-9CDC-F4D36CD6C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0B7E237-CDB1-4177-AC88-CD48A0C834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783CCF8-F0FC-4400-81CB-895E08370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315414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2" cy="44577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E0CC685-C811-4940-95A5-B90FCF65F088}"/>
              </a:ext>
            </a:extLst>
          </p:cNvPr>
          <p:cNvGrpSpPr/>
          <p:nvPr userDrawn="1"/>
        </p:nvGrpSpPr>
        <p:grpSpPr>
          <a:xfrm>
            <a:off x="-3175" y="3352791"/>
            <a:ext cx="12195175" cy="3505209"/>
            <a:chOff x="-3175" y="3352791"/>
            <a:chExt cx="12195175" cy="350520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A8F18CD-C0F4-4861-9E70-D004CCFE78B4}"/>
                </a:ext>
              </a:extLst>
            </p:cNvPr>
            <p:cNvSpPr/>
            <p:nvPr userDrawn="1"/>
          </p:nvSpPr>
          <p:spPr>
            <a:xfrm>
              <a:off x="0" y="4457700"/>
              <a:ext cx="12192000" cy="240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4AFF23-5D27-4C00-9A6C-4D6F4423614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175" y="3352791"/>
              <a:ext cx="12195174" cy="1242463"/>
            </a:xfrm>
            <a:prstGeom prst="rect">
              <a:avLst/>
            </a:prstGeom>
          </p:spPr>
        </p:pic>
      </p:grp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CE32C3B4-1912-4AF8-AB6D-F6EDFC5CB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D2EEC396-4A85-4057-B12B-F8D843C564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84E23EF-7D39-45FD-AB60-A70231F89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6416827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46961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16240E-A14B-40BC-AA4E-E3D8A8ACBB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FE54769-069B-47D9-BF11-1017281B8AC0}"/>
              </a:ext>
            </a:extLst>
          </p:cNvPr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3EC74854-2376-422D-BF1E-22C5F92B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7A0A7C9E-60A4-4FD2-B515-D71F0EB6A0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ADEBA4B-DBF0-4220-B5E7-F89E79300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6368989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25418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C2349C9-D870-4086-BE7D-8BC6152E0C99}"/>
              </a:ext>
            </a:extLst>
          </p:cNvPr>
          <p:cNvGrpSpPr/>
          <p:nvPr userDrawn="1"/>
        </p:nvGrpSpPr>
        <p:grpSpPr>
          <a:xfrm>
            <a:off x="-3175" y="3352791"/>
            <a:ext cx="12195175" cy="3505209"/>
            <a:chOff x="-3175" y="3352791"/>
            <a:chExt cx="12195175" cy="350520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725AFD5-EFBC-48A0-AB09-2D5D6ED3DA57}"/>
                </a:ext>
              </a:extLst>
            </p:cNvPr>
            <p:cNvSpPr/>
            <p:nvPr userDrawn="1"/>
          </p:nvSpPr>
          <p:spPr>
            <a:xfrm>
              <a:off x="0" y="4457700"/>
              <a:ext cx="12192000" cy="240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954B77E-8425-4D50-9994-5316EE24B0B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175" y="3352791"/>
              <a:ext cx="12195174" cy="1242463"/>
            </a:xfrm>
            <a:prstGeom prst="rect">
              <a:avLst/>
            </a:prstGeom>
          </p:spPr>
        </p:pic>
      </p:grp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DD8F9B07-05A9-4F93-93BD-2C592C0CB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648C9D2-15C6-4B17-BDB3-506E90275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412A558-C7D0-44CD-BB1F-53B228E8F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9155054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74" y="0"/>
            <a:ext cx="12195174" cy="47853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54B2D5-9B71-49F1-B8A2-600B09FF04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B15B82E-486C-42A3-A2F9-9E761389E9FB}"/>
              </a:ext>
            </a:extLst>
          </p:cNvPr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C0AC8AA9-CAEA-4752-A4E7-8B898ED00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6DD79D39-AC3A-4290-9BCC-B3185B9974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236BAF3-9D8A-480E-BEE2-DE53EEB9A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1873970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7853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55701C-B51A-4BD7-9DFE-3135ECAAC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07CB4CC-F10C-4984-816A-6ED35283D8DD}"/>
              </a:ext>
            </a:extLst>
          </p:cNvPr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ooter Placeholder 6">
            <a:extLst>
              <a:ext uri="{FF2B5EF4-FFF2-40B4-BE49-F238E27FC236}">
                <a16:creationId xmlns:a16="http://schemas.microsoft.com/office/drawing/2014/main" id="{B26B0BD9-6BBC-4C41-82E0-1CFE472E6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3DDA6968-E0C2-44BC-9F13-92942D66BA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F4C1A61B-9133-407D-9296-EA13D70F3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477176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7853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55701C-B51A-4BD7-9DFE-3135ECAAC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07CB4CC-F10C-4984-816A-6ED35283D8DD}"/>
              </a:ext>
            </a:extLst>
          </p:cNvPr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ooter Placeholder 6">
            <a:extLst>
              <a:ext uri="{FF2B5EF4-FFF2-40B4-BE49-F238E27FC236}">
                <a16:creationId xmlns:a16="http://schemas.microsoft.com/office/drawing/2014/main" id="{B26B0BD9-6BBC-4C41-82E0-1CFE472E6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3DDA6968-E0C2-44BC-9F13-92942D66BA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F4C1A61B-9133-407D-9296-EA13D70F3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410852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2" cy="46068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9E7659-2675-49A0-AFA7-FC30ABCC2A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1701A6-59B8-4E14-81B5-3055A415D9EA}"/>
              </a:ext>
            </a:extLst>
          </p:cNvPr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F663AD1E-F3F2-48B9-A917-F35EF54F3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1FD04A00-0BB8-4B8B-9A21-5C6FCB9A6E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541D785-CCCF-460A-8C67-8974298D8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5841790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44523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BDCF41-809B-410A-997E-B694FCC715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1BA1DBD-D578-429D-94C6-1CA8371A4398}"/>
              </a:ext>
            </a:extLst>
          </p:cNvPr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4C5BAB46-3121-409A-B639-ED277317D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83163FD9-43FA-4AB0-845A-39B8A92309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FAA76BE-F99D-433A-930E-C6E42BB34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635844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050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C5F5E2-AFE1-4E3A-8C84-48AA06B733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2E03E19-DEE5-41A3-9A00-F9C42552437D}"/>
              </a:ext>
            </a:extLst>
          </p:cNvPr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9A13EFE7-6812-4D29-A869-E99D10939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649B986F-4B88-4B2D-A006-98B9DC685D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819FA89-EB86-4318-8E09-1914DF516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059518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4977" cy="445230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F5B8894-704E-49CB-B54C-A2462EA143B4}"/>
              </a:ext>
            </a:extLst>
          </p:cNvPr>
          <p:cNvGrpSpPr/>
          <p:nvPr userDrawn="1"/>
        </p:nvGrpSpPr>
        <p:grpSpPr>
          <a:xfrm>
            <a:off x="-3175" y="3352791"/>
            <a:ext cx="12195175" cy="3505209"/>
            <a:chOff x="-3175" y="3352791"/>
            <a:chExt cx="12195175" cy="350520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DCA8D63-89B4-4D54-A988-EE08DA5C661B}"/>
                </a:ext>
              </a:extLst>
            </p:cNvPr>
            <p:cNvSpPr/>
            <p:nvPr userDrawn="1"/>
          </p:nvSpPr>
          <p:spPr>
            <a:xfrm>
              <a:off x="0" y="4457700"/>
              <a:ext cx="12192000" cy="240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5F37936-AF30-4EC2-A5CE-73D0018592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175" y="3352791"/>
              <a:ext cx="12195174" cy="1242463"/>
            </a:xfrm>
            <a:prstGeom prst="rect">
              <a:avLst/>
            </a:prstGeom>
          </p:spPr>
        </p:pic>
      </p:grp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A4F8F56E-BC23-4D8C-B46C-7925A675A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105861DD-41D6-4A66-B466-0461791E46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5EE87A3-5794-40C9-97B8-2ED9DE2D4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254304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92001" cy="44577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E1EB29-9222-4721-9CF4-082AB4D817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2E2470C-1ADB-46C9-B1C6-F0F5709CE446}"/>
              </a:ext>
            </a:extLst>
          </p:cNvPr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2597988F-FAA9-4866-AB19-837877C27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27C4D2AD-B940-45E7-95EF-2FB5ACA29F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8A2269-509F-4882-9DBB-526FF3B41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5783950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4800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D7B129-D5B9-44DB-8149-730DB05A6A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1DFF3C-7E45-47E6-9B0E-8666E8B59CE7}"/>
              </a:ext>
            </a:extLst>
          </p:cNvPr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FC8B4B7B-E415-4B00-9CED-D7F64CDB6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C7A454D-884D-425C-B876-E61D4EF772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B6BD529-7829-4545-BE1A-01FC2D2D9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5157786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72950" cy="4452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53A250-5C48-4BD0-AE1D-3C0631273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6CB805-95B8-4675-9057-2D3BF72CC3ED}"/>
              </a:ext>
            </a:extLst>
          </p:cNvPr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0D11A329-7959-4FCC-A9E4-98B5DD2F5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A0BDEAA0-6B21-45D6-B992-CA5A8D8D2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8F8C87F-2D3C-4AC9-87C0-11690C136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7958294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450508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8956146-8A24-4096-A911-44F3B1172CDB}"/>
              </a:ext>
            </a:extLst>
          </p:cNvPr>
          <p:cNvGrpSpPr/>
          <p:nvPr userDrawn="1"/>
        </p:nvGrpSpPr>
        <p:grpSpPr>
          <a:xfrm>
            <a:off x="-3175" y="3352791"/>
            <a:ext cx="12195175" cy="3505209"/>
            <a:chOff x="-3175" y="3352791"/>
            <a:chExt cx="12195175" cy="350520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084E312-AC84-401D-83BB-FA7529BFCF2C}"/>
                </a:ext>
              </a:extLst>
            </p:cNvPr>
            <p:cNvSpPr/>
            <p:nvPr userDrawn="1"/>
          </p:nvSpPr>
          <p:spPr>
            <a:xfrm>
              <a:off x="0" y="4457700"/>
              <a:ext cx="12192000" cy="240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E178D32-94D7-48A4-8018-6FC3DF48FA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175" y="3352791"/>
              <a:ext cx="12195174" cy="1242463"/>
            </a:xfrm>
            <a:prstGeom prst="rect">
              <a:avLst/>
            </a:prstGeom>
          </p:spPr>
        </p:pic>
      </p:grp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9B7F3C26-B25D-48A4-A3F8-2A3DD0518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CBC29ED9-82BB-4686-BEE1-0750D29C9C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C7B96A9-30F9-4512-8EB5-5C6AA30B0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212187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5174" cy="45970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CE6243-F156-47CF-B93F-4E9BBC5DD3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D2AA803-C651-4E98-B98A-53A47362F54D}"/>
              </a:ext>
            </a:extLst>
          </p:cNvPr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8229460C-FB07-4E36-ABB1-15BA17120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6D367817-FC33-4BAD-B3CD-3D23C10EBD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90E00DD-44B8-4554-AC11-29596A255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682566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4386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AF02F6-98AB-4B9B-B0DC-81BC23FB0F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87976"/>
            <a:ext cx="12195175" cy="16091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3EFB2C4-B7FE-46B0-93CF-E24908C5F66E}"/>
              </a:ext>
            </a:extLst>
          </p:cNvPr>
          <p:cNvSpPr/>
          <p:nvPr userDrawn="1"/>
        </p:nvSpPr>
        <p:spPr>
          <a:xfrm>
            <a:off x="0" y="4457700"/>
            <a:ext cx="12195174" cy="240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B59042D9-B9E7-444E-BF8F-4BDD3EFCC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6E1EC035-A848-4193-B2E9-0039C8800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1D36CC4-9115-4FB6-9181-740C56A99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242704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lame Wavetri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2218648" y="576694"/>
            <a:ext cx="155791" cy="527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12218648" y="1153388"/>
            <a:ext cx="155791" cy="5275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 userDrawn="1"/>
        </p:nvSpPr>
        <p:spPr>
          <a:xfrm>
            <a:off x="12215747" y="2306776"/>
            <a:ext cx="155791" cy="5275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12215747" y="2883470"/>
            <a:ext cx="155791" cy="5275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12215747" y="3460164"/>
            <a:ext cx="155791" cy="5275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12215747" y="4036858"/>
            <a:ext cx="155791" cy="527538"/>
          </a:xfrm>
          <a:prstGeom prst="rect">
            <a:avLst/>
          </a:prstGeom>
          <a:solidFill>
            <a:srgbClr val="006EC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12215747" y="1730082"/>
            <a:ext cx="155791" cy="527538"/>
          </a:xfrm>
          <a:prstGeom prst="rect">
            <a:avLst/>
          </a:prstGeom>
          <a:solidFill>
            <a:srgbClr val="8900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 userDrawn="1"/>
        </p:nvSpPr>
        <p:spPr>
          <a:xfrm>
            <a:off x="12382950" y="576694"/>
            <a:ext cx="155791" cy="527538"/>
          </a:xfrm>
          <a:prstGeom prst="rect">
            <a:avLst/>
          </a:prstGeom>
          <a:solidFill>
            <a:srgbClr val="A5064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 userDrawn="1"/>
        </p:nvSpPr>
        <p:spPr>
          <a:xfrm>
            <a:off x="12382950" y="1153388"/>
            <a:ext cx="155791" cy="527538"/>
          </a:xfrm>
          <a:prstGeom prst="rect">
            <a:avLst/>
          </a:prstGeom>
          <a:solidFill>
            <a:srgbClr val="9E120E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12380049" y="2306776"/>
            <a:ext cx="155791" cy="527538"/>
          </a:xfrm>
          <a:prstGeom prst="rect">
            <a:avLst/>
          </a:prstGeom>
          <a:solidFill>
            <a:srgbClr val="E6A61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12380049" y="2883470"/>
            <a:ext cx="155791" cy="527538"/>
          </a:xfrm>
          <a:prstGeom prst="rect">
            <a:avLst/>
          </a:prstGeom>
          <a:solidFill>
            <a:srgbClr val="05732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12380049" y="3460164"/>
            <a:ext cx="155791" cy="527538"/>
          </a:xfrm>
          <a:prstGeom prst="rect">
            <a:avLst/>
          </a:prstGeom>
          <a:solidFill>
            <a:srgbClr val="005F6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 userDrawn="1"/>
        </p:nvSpPr>
        <p:spPr>
          <a:xfrm>
            <a:off x="12380049" y="4036858"/>
            <a:ext cx="155791" cy="527538"/>
          </a:xfrm>
          <a:prstGeom prst="rect">
            <a:avLst/>
          </a:prstGeom>
          <a:solidFill>
            <a:srgbClr val="05508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 userDrawn="1"/>
        </p:nvSpPr>
        <p:spPr>
          <a:xfrm>
            <a:off x="12380049" y="1730082"/>
            <a:ext cx="155791" cy="527538"/>
          </a:xfrm>
          <a:prstGeom prst="rect">
            <a:avLst/>
          </a:prstGeom>
          <a:solidFill>
            <a:srgbClr val="5A145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 userDrawn="1"/>
        </p:nvSpPr>
        <p:spPr>
          <a:xfrm>
            <a:off x="12218648" y="0"/>
            <a:ext cx="155791" cy="527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 userDrawn="1"/>
        </p:nvSpPr>
        <p:spPr>
          <a:xfrm>
            <a:off x="12382950" y="0"/>
            <a:ext cx="155791" cy="527538"/>
          </a:xfrm>
          <a:prstGeom prst="rect">
            <a:avLst/>
          </a:prstGeom>
          <a:solidFill>
            <a:srgbClr val="CC4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Subtitle 2"/>
          <p:cNvSpPr>
            <a:spLocks noGrp="1"/>
          </p:cNvSpPr>
          <p:nvPr>
            <p:ph type="subTitle" idx="1"/>
          </p:nvPr>
        </p:nvSpPr>
        <p:spPr>
          <a:xfrm>
            <a:off x="2305877" y="4393096"/>
            <a:ext cx="9293895" cy="855797"/>
          </a:xfrm>
        </p:spPr>
        <p:txBody>
          <a:bodyPr>
            <a:noAutofit/>
          </a:bodyPr>
          <a:lstStyle>
            <a:lvl1pPr marL="0" indent="0" algn="l">
              <a:buNone/>
              <a:defRPr lang="en-US" sz="2800" b="0" i="0" kern="1200" dirty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2305878" y="2981739"/>
            <a:ext cx="9302406" cy="1331844"/>
          </a:xfrm>
        </p:spPr>
        <p:txBody>
          <a:bodyPr/>
          <a:lstStyle>
            <a:lvl1pPr>
              <a:defRPr lang="en-GB" sz="4800" b="0" i="0" kern="1200" dirty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781869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8726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7CBE49E-F35A-4257-8AB5-A43E482CEAF8}"/>
              </a:ext>
            </a:extLst>
          </p:cNvPr>
          <p:cNvGrpSpPr/>
          <p:nvPr userDrawn="1"/>
        </p:nvGrpSpPr>
        <p:grpSpPr>
          <a:xfrm>
            <a:off x="-3175" y="3352791"/>
            <a:ext cx="12195175" cy="3505209"/>
            <a:chOff x="-3175" y="3352791"/>
            <a:chExt cx="12195175" cy="350520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927C60A-E493-4EA8-8DFD-08E146A974B3}"/>
                </a:ext>
              </a:extLst>
            </p:cNvPr>
            <p:cNvSpPr/>
            <p:nvPr userDrawn="1"/>
          </p:nvSpPr>
          <p:spPr>
            <a:xfrm>
              <a:off x="0" y="4457700"/>
              <a:ext cx="12192000" cy="240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74FF2C4-DFD6-4287-9A44-855F9333A0D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175" y="3352791"/>
              <a:ext cx="12195174" cy="1242463"/>
            </a:xfrm>
            <a:prstGeom prst="rect">
              <a:avLst/>
            </a:prstGeom>
          </p:spPr>
        </p:pic>
      </p:grp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2B2D8D57-59F5-4119-953B-75104A438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CD0E19F9-D092-4B35-831E-9E0C4B360F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C132122-3CD9-4971-B737-C1AB54494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9731094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ndust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363205"/>
          </a:xfrm>
          <a:prstGeom prst="rect">
            <a:avLst/>
          </a:prstGeom>
        </p:spPr>
      </p:pic>
      <p:grpSp>
        <p:nvGrpSpPr>
          <p:cNvPr id="42" name="Group 41"/>
          <p:cNvGrpSpPr/>
          <p:nvPr userDrawn="1"/>
        </p:nvGrpSpPr>
        <p:grpSpPr>
          <a:xfrm>
            <a:off x="-1" y="2987976"/>
            <a:ext cx="12195175" cy="3870024"/>
            <a:chOff x="-1" y="2987976"/>
            <a:chExt cx="12195175" cy="3870024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2987976"/>
              <a:ext cx="12195175" cy="160910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 userDrawn="1"/>
          </p:nvSpPr>
          <p:spPr>
            <a:xfrm>
              <a:off x="0" y="4597082"/>
              <a:ext cx="12192000" cy="22609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/>
          <p:cNvSpPr txBox="1">
            <a:spLocks noChangeArrowheads="1"/>
          </p:cNvSpPr>
          <p:nvPr userDrawn="1"/>
        </p:nvSpPr>
        <p:spPr bwMode="auto">
          <a:xfrm>
            <a:off x="4731663" y="6600908"/>
            <a:ext cx="2486346" cy="165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ctr">
              <a:lnSpc>
                <a:spcPct val="90000"/>
              </a:lnSpc>
              <a:spcAft>
                <a:spcPct val="30000"/>
              </a:spcAft>
            </a:pPr>
            <a:r>
              <a:rPr lang="en-US" sz="700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©2017 Avanade Inc. All Rights Reserved.</a:t>
            </a:r>
          </a:p>
        </p:txBody>
      </p:sp>
      <p:sp>
        <p:nvSpPr>
          <p:cNvPr id="10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35021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34" y="0"/>
            <a:ext cx="10414040" cy="470321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0202333" y="0"/>
            <a:ext cx="1989666" cy="5579533"/>
          </a:xfrm>
          <a:prstGeom prst="rect">
            <a:avLst/>
          </a:prstGeom>
          <a:gradFill>
            <a:gsLst>
              <a:gs pos="11000">
                <a:srgbClr val="D6D6D2"/>
              </a:gs>
              <a:gs pos="0">
                <a:srgbClr val="D6D6D2">
                  <a:alpha val="0"/>
                </a:srgbClr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3175" y="3352791"/>
            <a:ext cx="12195175" cy="3505209"/>
            <a:chOff x="-3175" y="3352791"/>
            <a:chExt cx="12195175" cy="3505209"/>
          </a:xfrm>
        </p:grpSpPr>
        <p:sp>
          <p:nvSpPr>
            <p:cNvPr id="11" name="Rectangle 10"/>
            <p:cNvSpPr/>
            <p:nvPr userDrawn="1"/>
          </p:nvSpPr>
          <p:spPr>
            <a:xfrm>
              <a:off x="0" y="4597082"/>
              <a:ext cx="12192000" cy="22609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175" y="3352791"/>
              <a:ext cx="12195174" cy="1242463"/>
            </a:xfrm>
            <a:prstGeom prst="rect">
              <a:avLst/>
            </a:prstGeom>
          </p:spPr>
        </p:pic>
      </p:grpSp>
      <p:sp>
        <p:nvSpPr>
          <p:cNvPr id="6" name="Rectangle 5"/>
          <p:cNvSpPr txBox="1">
            <a:spLocks noChangeArrowheads="1"/>
          </p:cNvSpPr>
          <p:nvPr userDrawn="1"/>
        </p:nvSpPr>
        <p:spPr bwMode="auto">
          <a:xfrm>
            <a:off x="4731663" y="6600908"/>
            <a:ext cx="2486346" cy="165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ctr">
              <a:lnSpc>
                <a:spcPct val="90000"/>
              </a:lnSpc>
              <a:spcAft>
                <a:spcPct val="30000"/>
              </a:spcAft>
            </a:pPr>
            <a:r>
              <a:rPr lang="en-US" sz="700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©2017 Avanade Inc. All Rights Reserved.</a:t>
            </a:r>
          </a:p>
        </p:txBody>
      </p:sp>
      <p:sp>
        <p:nvSpPr>
          <p:cNvPr id="1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2268538" y="5471703"/>
            <a:ext cx="9085262" cy="10240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0" i="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  <a:prstGeom prst="rect">
            <a:avLst/>
          </a:prstGeom>
        </p:spPr>
        <p:txBody>
          <a:bodyPr/>
          <a:lstStyle>
            <a:lvl1pPr>
              <a:defRPr lang="en-GB" sz="3600" b="0" i="0" kern="1200" dirty="0">
                <a:solidFill>
                  <a:schemeClr val="tx2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11200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808">
          <p15:clr>
            <a:srgbClr val="FBAE40"/>
          </p15:clr>
        </p15:guide>
        <p15:guide id="2" pos="3840">
          <p15:clr>
            <a:srgbClr val="FBAE40"/>
          </p15:clr>
        </p15:guide>
        <p15:guide id="3" pos="1512">
          <p15:clr>
            <a:srgbClr val="FBAE40"/>
          </p15:clr>
        </p15:guide>
        <p15:guide id="4" orient="horz" pos="3024">
          <p15:clr>
            <a:srgbClr val="FBAE40"/>
          </p15:clr>
        </p15:guide>
        <p15:guide id="5" orient="horz" pos="3456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3672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4104">
          <p15:clr>
            <a:srgbClr val="FBAE40"/>
          </p15:clr>
        </p15:guide>
        <p15:guide id="10" orient="horz" pos="3240">
          <p15:clr>
            <a:srgbClr val="FBAE40"/>
          </p15:clr>
        </p15:guide>
        <p15:guide id="11" orient="horz" pos="2592">
          <p15:clr>
            <a:srgbClr val="FBAE40"/>
          </p15:clr>
        </p15:guide>
        <p15:guide id="12" orient="horz" pos="2376">
          <p15:clr>
            <a:srgbClr val="FBAE40"/>
          </p15:clr>
        </p15:guide>
        <p15:guide id="13" orient="horz" pos="1944">
          <p15:clr>
            <a:srgbClr val="FBAE40"/>
          </p15:clr>
        </p15:guide>
        <p15:guide id="14" orient="horz" pos="1728">
          <p15:clr>
            <a:srgbClr val="FBAE40"/>
          </p15:clr>
        </p15:guide>
        <p15:guide id="15" orient="horz" pos="1512">
          <p15:clr>
            <a:srgbClr val="FBAE40"/>
          </p15:clr>
        </p15:guide>
        <p15:guide id="16" orient="horz" pos="1296">
          <p15:clr>
            <a:srgbClr val="FBAE40"/>
          </p15:clr>
        </p15:guide>
        <p15:guide id="17" orient="horz" pos="1080">
          <p15:clr>
            <a:srgbClr val="FBAE40"/>
          </p15:clr>
        </p15:guide>
        <p15:guide id="18" orient="horz" pos="864">
          <p15:clr>
            <a:srgbClr val="FBAE40"/>
          </p15:clr>
        </p15:guide>
        <p15:guide id="19" orient="horz" pos="648">
          <p15:clr>
            <a:srgbClr val="FBAE40"/>
          </p15:clr>
        </p15:guide>
        <p15:guide id="20" orient="horz" pos="432">
          <p15:clr>
            <a:srgbClr val="FBAE40"/>
          </p15:clr>
        </p15:guide>
        <p15:guide id="21" orient="horz" pos="216">
          <p15:clr>
            <a:srgbClr val="FBAE40"/>
          </p15:clr>
        </p15:guide>
        <p15:guide id="22" pos="1920">
          <p15:clr>
            <a:srgbClr val="FBAE40"/>
          </p15:clr>
        </p15:guide>
        <p15:guide id="23" pos="576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lame Wavetri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2218648" y="576694"/>
            <a:ext cx="155791" cy="527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12218648" y="1153388"/>
            <a:ext cx="155791" cy="5275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 userDrawn="1"/>
        </p:nvSpPr>
        <p:spPr>
          <a:xfrm>
            <a:off x="12215747" y="2306776"/>
            <a:ext cx="155791" cy="5275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12215747" y="2883470"/>
            <a:ext cx="155791" cy="5275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12215747" y="3460164"/>
            <a:ext cx="155791" cy="5275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12215747" y="4036858"/>
            <a:ext cx="155791" cy="527538"/>
          </a:xfrm>
          <a:prstGeom prst="rect">
            <a:avLst/>
          </a:prstGeom>
          <a:solidFill>
            <a:srgbClr val="006EC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12215747" y="1730082"/>
            <a:ext cx="155791" cy="527538"/>
          </a:xfrm>
          <a:prstGeom prst="rect">
            <a:avLst/>
          </a:prstGeom>
          <a:solidFill>
            <a:srgbClr val="8900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 userDrawn="1"/>
        </p:nvSpPr>
        <p:spPr>
          <a:xfrm>
            <a:off x="12382950" y="576694"/>
            <a:ext cx="155791" cy="527538"/>
          </a:xfrm>
          <a:prstGeom prst="rect">
            <a:avLst/>
          </a:prstGeom>
          <a:solidFill>
            <a:srgbClr val="A5064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 userDrawn="1"/>
        </p:nvSpPr>
        <p:spPr>
          <a:xfrm>
            <a:off x="12382950" y="1153388"/>
            <a:ext cx="155791" cy="527538"/>
          </a:xfrm>
          <a:prstGeom prst="rect">
            <a:avLst/>
          </a:prstGeom>
          <a:solidFill>
            <a:srgbClr val="9E120E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12380049" y="2306776"/>
            <a:ext cx="155791" cy="527538"/>
          </a:xfrm>
          <a:prstGeom prst="rect">
            <a:avLst/>
          </a:prstGeom>
          <a:solidFill>
            <a:srgbClr val="E6A61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12380049" y="2883470"/>
            <a:ext cx="155791" cy="527538"/>
          </a:xfrm>
          <a:prstGeom prst="rect">
            <a:avLst/>
          </a:prstGeom>
          <a:solidFill>
            <a:srgbClr val="05732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12380049" y="3460164"/>
            <a:ext cx="155791" cy="527538"/>
          </a:xfrm>
          <a:prstGeom prst="rect">
            <a:avLst/>
          </a:prstGeom>
          <a:solidFill>
            <a:srgbClr val="005F6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 userDrawn="1"/>
        </p:nvSpPr>
        <p:spPr>
          <a:xfrm>
            <a:off x="12380049" y="4036858"/>
            <a:ext cx="155791" cy="527538"/>
          </a:xfrm>
          <a:prstGeom prst="rect">
            <a:avLst/>
          </a:prstGeom>
          <a:solidFill>
            <a:srgbClr val="05508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 userDrawn="1"/>
        </p:nvSpPr>
        <p:spPr>
          <a:xfrm>
            <a:off x="12380049" y="1730082"/>
            <a:ext cx="155791" cy="527538"/>
          </a:xfrm>
          <a:prstGeom prst="rect">
            <a:avLst/>
          </a:prstGeom>
          <a:solidFill>
            <a:srgbClr val="5A145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 userDrawn="1"/>
        </p:nvSpPr>
        <p:spPr>
          <a:xfrm>
            <a:off x="12218648" y="0"/>
            <a:ext cx="155791" cy="527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 userDrawn="1"/>
        </p:nvSpPr>
        <p:spPr>
          <a:xfrm>
            <a:off x="12382950" y="0"/>
            <a:ext cx="155791" cy="527538"/>
          </a:xfrm>
          <a:prstGeom prst="rect">
            <a:avLst/>
          </a:prstGeom>
          <a:solidFill>
            <a:srgbClr val="CC4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Subtitle 2"/>
          <p:cNvSpPr>
            <a:spLocks noGrp="1"/>
          </p:cNvSpPr>
          <p:nvPr>
            <p:ph type="subTitle" idx="1"/>
          </p:nvPr>
        </p:nvSpPr>
        <p:spPr>
          <a:xfrm>
            <a:off x="2305877" y="4393096"/>
            <a:ext cx="9293895" cy="855797"/>
          </a:xfrm>
        </p:spPr>
        <p:txBody>
          <a:bodyPr>
            <a:noAutofit/>
          </a:bodyPr>
          <a:lstStyle>
            <a:lvl1pPr marL="0" indent="0" algn="l">
              <a:buNone/>
              <a:defRPr lang="en-US" sz="2800" b="0" i="0" kern="1200" dirty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2305878" y="2981739"/>
            <a:ext cx="9302406" cy="1331844"/>
          </a:xfrm>
        </p:spPr>
        <p:txBody>
          <a:bodyPr/>
          <a:lstStyle>
            <a:lvl1pPr>
              <a:defRPr lang="en-GB" sz="4800" b="0" i="0" kern="1200" dirty="0">
                <a:solidFill>
                  <a:schemeClr val="bg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4114829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6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2.xml"/><Relationship Id="rId9" Type="http://schemas.openxmlformats.org/officeDocument/2006/relationships/hyperlink" Target="https://avanade.sharepoint.com/sites/policies/Policies2/Data%20Management/1431_DataManagement.pdf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9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60.xml"/><Relationship Id="rId34" Type="http://schemas.openxmlformats.org/officeDocument/2006/relationships/slideLayout" Target="../slideLayouts/slideLayout73.xml"/><Relationship Id="rId42" Type="http://schemas.openxmlformats.org/officeDocument/2006/relationships/slideLayout" Target="../slideLayouts/slideLayout81.xml"/><Relationship Id="rId47" Type="http://schemas.openxmlformats.org/officeDocument/2006/relationships/slideLayout" Target="../slideLayouts/slideLayout86.xml"/><Relationship Id="rId50" Type="http://schemas.openxmlformats.org/officeDocument/2006/relationships/slideLayout" Target="../slideLayouts/slideLayout89.xml"/><Relationship Id="rId55" Type="http://schemas.openxmlformats.org/officeDocument/2006/relationships/theme" Target="../theme/theme6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33" Type="http://schemas.openxmlformats.org/officeDocument/2006/relationships/slideLayout" Target="../slideLayouts/slideLayout72.xml"/><Relationship Id="rId38" Type="http://schemas.openxmlformats.org/officeDocument/2006/relationships/slideLayout" Target="../slideLayouts/slideLayout77.xml"/><Relationship Id="rId46" Type="http://schemas.openxmlformats.org/officeDocument/2006/relationships/slideLayout" Target="../slideLayouts/slideLayout85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68.xml"/><Relationship Id="rId41" Type="http://schemas.openxmlformats.org/officeDocument/2006/relationships/slideLayout" Target="../slideLayouts/slideLayout80.xml"/><Relationship Id="rId54" Type="http://schemas.openxmlformats.org/officeDocument/2006/relationships/slideLayout" Target="../slideLayouts/slideLayout93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32" Type="http://schemas.openxmlformats.org/officeDocument/2006/relationships/slideLayout" Target="../slideLayouts/slideLayout71.xml"/><Relationship Id="rId37" Type="http://schemas.openxmlformats.org/officeDocument/2006/relationships/slideLayout" Target="../slideLayouts/slideLayout76.xml"/><Relationship Id="rId40" Type="http://schemas.openxmlformats.org/officeDocument/2006/relationships/slideLayout" Target="../slideLayouts/slideLayout79.xml"/><Relationship Id="rId45" Type="http://schemas.openxmlformats.org/officeDocument/2006/relationships/slideLayout" Target="../slideLayouts/slideLayout84.xml"/><Relationship Id="rId53" Type="http://schemas.openxmlformats.org/officeDocument/2006/relationships/slideLayout" Target="../slideLayouts/slideLayout92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36" Type="http://schemas.openxmlformats.org/officeDocument/2006/relationships/slideLayout" Target="../slideLayouts/slideLayout75.xml"/><Relationship Id="rId49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31" Type="http://schemas.openxmlformats.org/officeDocument/2006/relationships/slideLayout" Target="../slideLayouts/slideLayout70.xml"/><Relationship Id="rId44" Type="http://schemas.openxmlformats.org/officeDocument/2006/relationships/slideLayout" Target="../slideLayouts/slideLayout83.xml"/><Relationship Id="rId52" Type="http://schemas.openxmlformats.org/officeDocument/2006/relationships/slideLayout" Target="../slideLayouts/slideLayout91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slideLayout" Target="../slideLayouts/slideLayout69.xml"/><Relationship Id="rId35" Type="http://schemas.openxmlformats.org/officeDocument/2006/relationships/slideLayout" Target="../slideLayouts/slideLayout74.xml"/><Relationship Id="rId43" Type="http://schemas.openxmlformats.org/officeDocument/2006/relationships/slideLayout" Target="../slideLayouts/slideLayout82.xml"/><Relationship Id="rId48" Type="http://schemas.openxmlformats.org/officeDocument/2006/relationships/slideLayout" Target="../slideLayouts/slideLayout87.xml"/><Relationship Id="rId8" Type="http://schemas.openxmlformats.org/officeDocument/2006/relationships/slideLayout" Target="../slideLayouts/slideLayout47.xml"/><Relationship Id="rId51" Type="http://schemas.openxmlformats.org/officeDocument/2006/relationships/slideLayout" Target="../slideLayouts/slideLayout90.xml"/><Relationship Id="rId3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vanadeLogoNoTM_AWColor_RGB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39" y="6069204"/>
            <a:ext cx="1494933" cy="54863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0792" y="390719"/>
            <a:ext cx="10270415" cy="9983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92" y="1524000"/>
            <a:ext cx="10270415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5"/>
          <p:cNvSpPr txBox="1">
            <a:spLocks noChangeArrowheads="1"/>
          </p:cNvSpPr>
          <p:nvPr userDrawn="1"/>
        </p:nvSpPr>
        <p:spPr bwMode="auto">
          <a:xfrm>
            <a:off x="4665161" y="6260973"/>
            <a:ext cx="2486346" cy="165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ctr">
              <a:lnSpc>
                <a:spcPct val="90000"/>
              </a:lnSpc>
              <a:spcAft>
                <a:spcPct val="30000"/>
              </a:spcAft>
            </a:pPr>
            <a:r>
              <a:rPr lang="en-US" sz="700" dirty="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©2017 Avanade Inc. All Rights Reserved.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218648" y="576694"/>
            <a:ext cx="155791" cy="527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12218648" y="1153388"/>
            <a:ext cx="155791" cy="5275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 userDrawn="1"/>
        </p:nvSpPr>
        <p:spPr>
          <a:xfrm>
            <a:off x="12215747" y="2306776"/>
            <a:ext cx="155791" cy="5275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 userDrawn="1"/>
        </p:nvSpPr>
        <p:spPr>
          <a:xfrm>
            <a:off x="12215747" y="2883470"/>
            <a:ext cx="155791" cy="5275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12215747" y="3460164"/>
            <a:ext cx="155791" cy="5275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12215747" y="4036858"/>
            <a:ext cx="155791" cy="527538"/>
          </a:xfrm>
          <a:prstGeom prst="rect">
            <a:avLst/>
          </a:prstGeom>
          <a:solidFill>
            <a:srgbClr val="006EC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 userDrawn="1"/>
        </p:nvSpPr>
        <p:spPr>
          <a:xfrm>
            <a:off x="12215747" y="1730082"/>
            <a:ext cx="155791" cy="527538"/>
          </a:xfrm>
          <a:prstGeom prst="rect">
            <a:avLst/>
          </a:prstGeom>
          <a:solidFill>
            <a:srgbClr val="8900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 userDrawn="1"/>
        </p:nvSpPr>
        <p:spPr>
          <a:xfrm>
            <a:off x="12382950" y="576694"/>
            <a:ext cx="155791" cy="527538"/>
          </a:xfrm>
          <a:prstGeom prst="rect">
            <a:avLst/>
          </a:prstGeom>
          <a:solidFill>
            <a:srgbClr val="A5064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 userDrawn="1"/>
        </p:nvSpPr>
        <p:spPr>
          <a:xfrm>
            <a:off x="12382950" y="1153388"/>
            <a:ext cx="155791" cy="527538"/>
          </a:xfrm>
          <a:prstGeom prst="rect">
            <a:avLst/>
          </a:prstGeom>
          <a:solidFill>
            <a:srgbClr val="9E120E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 userDrawn="1"/>
        </p:nvSpPr>
        <p:spPr>
          <a:xfrm>
            <a:off x="12380049" y="2306776"/>
            <a:ext cx="155791" cy="527538"/>
          </a:xfrm>
          <a:prstGeom prst="rect">
            <a:avLst/>
          </a:prstGeom>
          <a:solidFill>
            <a:srgbClr val="E6A61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 userDrawn="1"/>
        </p:nvSpPr>
        <p:spPr>
          <a:xfrm>
            <a:off x="12380049" y="2883470"/>
            <a:ext cx="155791" cy="527538"/>
          </a:xfrm>
          <a:prstGeom prst="rect">
            <a:avLst/>
          </a:prstGeom>
          <a:solidFill>
            <a:srgbClr val="05732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12380049" y="3460164"/>
            <a:ext cx="155791" cy="527538"/>
          </a:xfrm>
          <a:prstGeom prst="rect">
            <a:avLst/>
          </a:prstGeom>
          <a:solidFill>
            <a:srgbClr val="005F6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 userDrawn="1"/>
        </p:nvSpPr>
        <p:spPr>
          <a:xfrm>
            <a:off x="12380049" y="4036858"/>
            <a:ext cx="155791" cy="527538"/>
          </a:xfrm>
          <a:prstGeom prst="rect">
            <a:avLst/>
          </a:prstGeom>
          <a:solidFill>
            <a:srgbClr val="05508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 userDrawn="1"/>
        </p:nvSpPr>
        <p:spPr>
          <a:xfrm>
            <a:off x="12380049" y="1730082"/>
            <a:ext cx="155791" cy="527538"/>
          </a:xfrm>
          <a:prstGeom prst="rect">
            <a:avLst/>
          </a:prstGeom>
          <a:solidFill>
            <a:srgbClr val="5A145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 userDrawn="1"/>
        </p:nvSpPr>
        <p:spPr>
          <a:xfrm>
            <a:off x="12218648" y="0"/>
            <a:ext cx="155791" cy="527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 userDrawn="1"/>
        </p:nvSpPr>
        <p:spPr>
          <a:xfrm>
            <a:off x="12382950" y="0"/>
            <a:ext cx="155791" cy="527538"/>
          </a:xfrm>
          <a:prstGeom prst="rect">
            <a:avLst/>
          </a:prstGeom>
          <a:solidFill>
            <a:srgbClr val="CC4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C1979E4A-0434-4B8C-98D9-46CD3B0237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1207" y="6356350"/>
            <a:ext cx="495656" cy="365125"/>
          </a:xfrm>
          <a:prstGeom prst="rect">
            <a:avLst/>
          </a:prstGeom>
        </p:spPr>
        <p:txBody>
          <a:bodyPr anchor="ctr"/>
          <a:lstStyle>
            <a:lvl1pPr algn="ct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847DB54-D037-B84F-B6F1-2E8DA40D09A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549FFDD-5815-44FE-84AA-4F8A4A28210E}"/>
              </a:ext>
            </a:extLst>
          </p:cNvPr>
          <p:cNvSpPr/>
          <p:nvPr userDrawn="1"/>
        </p:nvSpPr>
        <p:spPr>
          <a:xfrm>
            <a:off x="960793" y="0"/>
            <a:ext cx="10270414" cy="45719"/>
          </a:xfrm>
          <a:prstGeom prst="rect">
            <a:avLst/>
          </a:prstGeom>
          <a:gradFill>
            <a:gsLst>
              <a:gs pos="80000">
                <a:srgbClr val="FF5800"/>
              </a:gs>
              <a:gs pos="0">
                <a:srgbClr val="C80000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093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760" r:id="rId2"/>
    <p:sldLayoutId id="2147483835" r:id="rId3"/>
    <p:sldLayoutId id="2147483762" r:id="rId4"/>
    <p:sldLayoutId id="2147483763" r:id="rId5"/>
    <p:sldLayoutId id="2147483801" r:id="rId6"/>
    <p:sldLayoutId id="2147483847" r:id="rId7"/>
    <p:sldLayoutId id="2147483941" r:id="rId8"/>
  </p:sldLayoutIdLst>
  <p:transition>
    <p:fade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Segoe UI Light" charset="0"/>
          <a:ea typeface="Segoe UI Light" charset="0"/>
          <a:cs typeface="Segoe UI Light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000" b="0" i="0" kern="1200">
          <a:solidFill>
            <a:schemeClr val="tx1"/>
          </a:solidFill>
          <a:latin typeface="Segoe UI Light" charset="0"/>
          <a:ea typeface="Segoe UI Light" charset="0"/>
          <a:cs typeface="Segoe UI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Segoe UI Light" charset="0"/>
          <a:ea typeface="Segoe UI Light" charset="0"/>
          <a:cs typeface="Segoe UI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b="0" i="0" kern="1200">
          <a:solidFill>
            <a:schemeClr val="tx1"/>
          </a:solidFill>
          <a:latin typeface="Segoe UI Light" charset="0"/>
          <a:ea typeface="Segoe UI Light" charset="0"/>
          <a:cs typeface="Segoe UI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b="0" i="0" kern="1200">
          <a:solidFill>
            <a:schemeClr val="tx1"/>
          </a:solidFill>
          <a:latin typeface="Segoe UI Light" charset="0"/>
          <a:ea typeface="Segoe UI Light" charset="0"/>
          <a:cs typeface="Segoe UI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b="0" i="0" kern="1200">
          <a:solidFill>
            <a:schemeClr val="tx1"/>
          </a:solidFill>
          <a:latin typeface="Segoe UI Light" charset="0"/>
          <a:ea typeface="Segoe UI Light" charset="0"/>
          <a:cs typeface="Segoe UI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0792" y="390719"/>
            <a:ext cx="10270415" cy="9983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92" y="1524000"/>
            <a:ext cx="10270415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AvanadeLogoNoTM_AWColor_RGB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39" y="6069204"/>
            <a:ext cx="1494933" cy="548639"/>
          </a:xfrm>
          <a:prstGeom prst="rect">
            <a:avLst/>
          </a:prstGeom>
        </p:spPr>
      </p:pic>
      <p:sp>
        <p:nvSpPr>
          <p:cNvPr id="11" name="Rectangle 5"/>
          <p:cNvSpPr txBox="1">
            <a:spLocks noChangeArrowheads="1"/>
          </p:cNvSpPr>
          <p:nvPr userDrawn="1"/>
        </p:nvSpPr>
        <p:spPr bwMode="auto">
          <a:xfrm>
            <a:off x="4665161" y="6260973"/>
            <a:ext cx="2486346" cy="165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ctr">
              <a:lnSpc>
                <a:spcPct val="90000"/>
              </a:lnSpc>
              <a:spcAft>
                <a:spcPct val="30000"/>
              </a:spcAft>
            </a:pPr>
            <a:r>
              <a:rPr lang="en-US" sz="700" dirty="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©2017 Avanade Inc. All Rights Reserved.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218648" y="576694"/>
            <a:ext cx="155791" cy="527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 userDrawn="1"/>
        </p:nvSpPr>
        <p:spPr>
          <a:xfrm>
            <a:off x="12218648" y="1153388"/>
            <a:ext cx="155791" cy="5275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12215747" y="2306776"/>
            <a:ext cx="155791" cy="5275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12215747" y="2883470"/>
            <a:ext cx="155791" cy="5275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 userDrawn="1"/>
        </p:nvSpPr>
        <p:spPr>
          <a:xfrm>
            <a:off x="12215747" y="3460164"/>
            <a:ext cx="155791" cy="5275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 userDrawn="1"/>
        </p:nvSpPr>
        <p:spPr>
          <a:xfrm>
            <a:off x="12215747" y="4036858"/>
            <a:ext cx="155791" cy="527538"/>
          </a:xfrm>
          <a:prstGeom prst="rect">
            <a:avLst/>
          </a:prstGeom>
          <a:solidFill>
            <a:srgbClr val="006EC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 userDrawn="1"/>
        </p:nvSpPr>
        <p:spPr>
          <a:xfrm>
            <a:off x="12215747" y="1730082"/>
            <a:ext cx="155791" cy="527538"/>
          </a:xfrm>
          <a:prstGeom prst="rect">
            <a:avLst/>
          </a:prstGeom>
          <a:solidFill>
            <a:srgbClr val="8900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 userDrawn="1"/>
        </p:nvSpPr>
        <p:spPr>
          <a:xfrm>
            <a:off x="12382950" y="576694"/>
            <a:ext cx="155791" cy="527538"/>
          </a:xfrm>
          <a:prstGeom prst="rect">
            <a:avLst/>
          </a:prstGeom>
          <a:solidFill>
            <a:srgbClr val="A5064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 userDrawn="1"/>
        </p:nvSpPr>
        <p:spPr>
          <a:xfrm>
            <a:off x="12382950" y="1153388"/>
            <a:ext cx="155791" cy="527538"/>
          </a:xfrm>
          <a:prstGeom prst="rect">
            <a:avLst/>
          </a:prstGeom>
          <a:solidFill>
            <a:srgbClr val="9E120E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 userDrawn="1"/>
        </p:nvSpPr>
        <p:spPr>
          <a:xfrm>
            <a:off x="12380049" y="2306776"/>
            <a:ext cx="155791" cy="527538"/>
          </a:xfrm>
          <a:prstGeom prst="rect">
            <a:avLst/>
          </a:prstGeom>
          <a:solidFill>
            <a:srgbClr val="E6A61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 userDrawn="1"/>
        </p:nvSpPr>
        <p:spPr>
          <a:xfrm>
            <a:off x="12380049" y="2883470"/>
            <a:ext cx="155791" cy="527538"/>
          </a:xfrm>
          <a:prstGeom prst="rect">
            <a:avLst/>
          </a:prstGeom>
          <a:solidFill>
            <a:srgbClr val="05732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12380049" y="3460164"/>
            <a:ext cx="155791" cy="527538"/>
          </a:xfrm>
          <a:prstGeom prst="rect">
            <a:avLst/>
          </a:prstGeom>
          <a:solidFill>
            <a:srgbClr val="005F6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 userDrawn="1"/>
        </p:nvSpPr>
        <p:spPr>
          <a:xfrm>
            <a:off x="12380049" y="4036858"/>
            <a:ext cx="155791" cy="527538"/>
          </a:xfrm>
          <a:prstGeom prst="rect">
            <a:avLst/>
          </a:prstGeom>
          <a:solidFill>
            <a:srgbClr val="05508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 userDrawn="1"/>
        </p:nvSpPr>
        <p:spPr>
          <a:xfrm>
            <a:off x="12380049" y="1730082"/>
            <a:ext cx="155791" cy="527538"/>
          </a:xfrm>
          <a:prstGeom prst="rect">
            <a:avLst/>
          </a:prstGeom>
          <a:solidFill>
            <a:srgbClr val="5A145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 userDrawn="1"/>
        </p:nvSpPr>
        <p:spPr>
          <a:xfrm>
            <a:off x="12218648" y="0"/>
            <a:ext cx="155791" cy="527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 userDrawn="1"/>
        </p:nvSpPr>
        <p:spPr>
          <a:xfrm>
            <a:off x="12382950" y="0"/>
            <a:ext cx="155791" cy="527538"/>
          </a:xfrm>
          <a:prstGeom prst="rect">
            <a:avLst/>
          </a:prstGeom>
          <a:solidFill>
            <a:srgbClr val="CC4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EBF51D39-AC93-4FFC-83AE-903E59DF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1207" y="6356350"/>
            <a:ext cx="495656" cy="365125"/>
          </a:xfrm>
          <a:prstGeom prst="rect">
            <a:avLst/>
          </a:prstGeom>
        </p:spPr>
        <p:txBody>
          <a:bodyPr anchor="ctr"/>
          <a:lstStyle>
            <a:lvl1pPr algn="ct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847DB54-D037-B84F-B6F1-2E8DA40D09A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B0FCF32-3A31-4926-AB19-DD2E5ADBC17F}"/>
              </a:ext>
            </a:extLst>
          </p:cNvPr>
          <p:cNvSpPr/>
          <p:nvPr userDrawn="1"/>
        </p:nvSpPr>
        <p:spPr>
          <a:xfrm>
            <a:off x="960793" y="0"/>
            <a:ext cx="10270414" cy="45719"/>
          </a:xfrm>
          <a:prstGeom prst="rect">
            <a:avLst/>
          </a:prstGeom>
          <a:gradFill>
            <a:gsLst>
              <a:gs pos="80000">
                <a:srgbClr val="FF5800"/>
              </a:gs>
              <a:gs pos="0">
                <a:srgbClr val="C80000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1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720" r:id="rId2"/>
    <p:sldLayoutId id="2147483834" r:id="rId3"/>
    <p:sldLayoutId id="2147483722" r:id="rId4"/>
    <p:sldLayoutId id="2147483723" r:id="rId5"/>
    <p:sldLayoutId id="2147483822" r:id="rId6"/>
    <p:sldLayoutId id="2147483846" r:id="rId7"/>
    <p:sldLayoutId id="2147483934" r:id="rId8"/>
    <p:sldLayoutId id="2147483935" r:id="rId9"/>
    <p:sldLayoutId id="2147483940" r:id="rId10"/>
  </p:sldLayoutIdLst>
  <p:transition>
    <p:fade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Segoe UI Light" charset="0"/>
          <a:ea typeface="Segoe UI Light" charset="0"/>
          <a:cs typeface="Segoe UI Light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000" b="0" i="0" kern="1200">
          <a:solidFill>
            <a:schemeClr val="tx1"/>
          </a:solidFill>
          <a:latin typeface="Segoe UI Light" charset="0"/>
          <a:ea typeface="Segoe UI Light" charset="0"/>
          <a:cs typeface="Segoe UI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Segoe UI Light" charset="0"/>
          <a:ea typeface="Segoe UI Light" charset="0"/>
          <a:cs typeface="Segoe UI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b="0" i="0" kern="1200">
          <a:solidFill>
            <a:schemeClr val="tx1"/>
          </a:solidFill>
          <a:latin typeface="Segoe UI Light" charset="0"/>
          <a:ea typeface="Segoe UI Light" charset="0"/>
          <a:cs typeface="Segoe UI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b="0" i="0" kern="1200">
          <a:solidFill>
            <a:schemeClr val="tx1"/>
          </a:solidFill>
          <a:latin typeface="Segoe UI Light" charset="0"/>
          <a:ea typeface="Segoe UI Light" charset="0"/>
          <a:cs typeface="Segoe UI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b="0" i="0" kern="1200">
          <a:solidFill>
            <a:schemeClr val="tx1"/>
          </a:solidFill>
          <a:latin typeface="Segoe UI Light" charset="0"/>
          <a:ea typeface="Segoe UI Light" charset="0"/>
          <a:cs typeface="Segoe UI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8875659" y="6272986"/>
            <a:ext cx="24159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dirty="0">
                <a:solidFill>
                  <a:srgbClr val="FF5800"/>
                </a:solidFill>
              </a:rPr>
              <a:t>&lt;Restricted&gt; </a:t>
            </a:r>
            <a:r>
              <a:rPr lang="en-US" sz="700" dirty="0">
                <a:solidFill>
                  <a:srgbClr val="464646"/>
                </a:solidFill>
              </a:rPr>
              <a:t>See Avanade’s </a:t>
            </a:r>
            <a:r>
              <a:rPr lang="en-US" sz="700" dirty="0">
                <a:solidFill>
                  <a:srgbClr val="FF5800"/>
                </a:solidFill>
                <a:hlinkClick r:id="rId9" invalidUrl="https://avanade.sharepoint.com/sites/policies/Policies2/Data Management/1431_DataManagement.pdf"/>
              </a:rPr>
              <a:t>Data Management Policy</a:t>
            </a:r>
            <a:endParaRPr lang="en-US" sz="700" dirty="0">
              <a:solidFill>
                <a:srgbClr val="FF5800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0792" y="390719"/>
            <a:ext cx="10270415" cy="9983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92" y="1524000"/>
            <a:ext cx="10270415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AvanadeLogoNoTM_AWColor_RGB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39" y="6069204"/>
            <a:ext cx="1494933" cy="548639"/>
          </a:xfrm>
          <a:prstGeom prst="rect">
            <a:avLst/>
          </a:prstGeom>
        </p:spPr>
      </p:pic>
      <p:sp>
        <p:nvSpPr>
          <p:cNvPr id="11" name="Rectangle 5"/>
          <p:cNvSpPr txBox="1">
            <a:spLocks noChangeArrowheads="1"/>
          </p:cNvSpPr>
          <p:nvPr userDrawn="1"/>
        </p:nvSpPr>
        <p:spPr bwMode="auto">
          <a:xfrm>
            <a:off x="4665161" y="6260973"/>
            <a:ext cx="2486346" cy="165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ctr">
              <a:lnSpc>
                <a:spcPct val="90000"/>
              </a:lnSpc>
              <a:spcAft>
                <a:spcPct val="30000"/>
              </a:spcAft>
            </a:pPr>
            <a:r>
              <a:rPr lang="en-US" sz="700" dirty="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©2017 Avanade Inc. All Rights Reserved.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218648" y="576694"/>
            <a:ext cx="155791" cy="527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 userDrawn="1"/>
        </p:nvSpPr>
        <p:spPr>
          <a:xfrm>
            <a:off x="12218648" y="1153388"/>
            <a:ext cx="155791" cy="5275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12215747" y="2306776"/>
            <a:ext cx="155791" cy="5275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12215747" y="2883470"/>
            <a:ext cx="155791" cy="5275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 userDrawn="1"/>
        </p:nvSpPr>
        <p:spPr>
          <a:xfrm>
            <a:off x="12215747" y="3460164"/>
            <a:ext cx="155791" cy="5275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 userDrawn="1"/>
        </p:nvSpPr>
        <p:spPr>
          <a:xfrm>
            <a:off x="12215747" y="4036858"/>
            <a:ext cx="155791" cy="527538"/>
          </a:xfrm>
          <a:prstGeom prst="rect">
            <a:avLst/>
          </a:prstGeom>
          <a:solidFill>
            <a:srgbClr val="006EC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 userDrawn="1"/>
        </p:nvSpPr>
        <p:spPr>
          <a:xfrm>
            <a:off x="12215747" y="1730082"/>
            <a:ext cx="155791" cy="527538"/>
          </a:xfrm>
          <a:prstGeom prst="rect">
            <a:avLst/>
          </a:prstGeom>
          <a:solidFill>
            <a:srgbClr val="8900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 userDrawn="1"/>
        </p:nvSpPr>
        <p:spPr>
          <a:xfrm>
            <a:off x="12382950" y="576694"/>
            <a:ext cx="155791" cy="527538"/>
          </a:xfrm>
          <a:prstGeom prst="rect">
            <a:avLst/>
          </a:prstGeom>
          <a:solidFill>
            <a:srgbClr val="A5064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 userDrawn="1"/>
        </p:nvSpPr>
        <p:spPr>
          <a:xfrm>
            <a:off x="12382950" y="1153388"/>
            <a:ext cx="155791" cy="527538"/>
          </a:xfrm>
          <a:prstGeom prst="rect">
            <a:avLst/>
          </a:prstGeom>
          <a:solidFill>
            <a:srgbClr val="9E120E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 userDrawn="1"/>
        </p:nvSpPr>
        <p:spPr>
          <a:xfrm>
            <a:off x="12380049" y="2306776"/>
            <a:ext cx="155791" cy="527538"/>
          </a:xfrm>
          <a:prstGeom prst="rect">
            <a:avLst/>
          </a:prstGeom>
          <a:solidFill>
            <a:srgbClr val="E6A61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 userDrawn="1"/>
        </p:nvSpPr>
        <p:spPr>
          <a:xfrm>
            <a:off x="12380049" y="2883470"/>
            <a:ext cx="155791" cy="527538"/>
          </a:xfrm>
          <a:prstGeom prst="rect">
            <a:avLst/>
          </a:prstGeom>
          <a:solidFill>
            <a:srgbClr val="05732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12380049" y="3460164"/>
            <a:ext cx="155791" cy="527538"/>
          </a:xfrm>
          <a:prstGeom prst="rect">
            <a:avLst/>
          </a:prstGeom>
          <a:solidFill>
            <a:srgbClr val="005F6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 userDrawn="1"/>
        </p:nvSpPr>
        <p:spPr>
          <a:xfrm>
            <a:off x="12380049" y="4036858"/>
            <a:ext cx="155791" cy="527538"/>
          </a:xfrm>
          <a:prstGeom prst="rect">
            <a:avLst/>
          </a:prstGeom>
          <a:solidFill>
            <a:srgbClr val="05508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 userDrawn="1"/>
        </p:nvSpPr>
        <p:spPr>
          <a:xfrm>
            <a:off x="12380049" y="1730082"/>
            <a:ext cx="155791" cy="527538"/>
          </a:xfrm>
          <a:prstGeom prst="rect">
            <a:avLst/>
          </a:prstGeom>
          <a:solidFill>
            <a:srgbClr val="5A145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 userDrawn="1"/>
        </p:nvSpPr>
        <p:spPr>
          <a:xfrm>
            <a:off x="12218648" y="0"/>
            <a:ext cx="155791" cy="527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 userDrawn="1"/>
        </p:nvSpPr>
        <p:spPr>
          <a:xfrm>
            <a:off x="12382950" y="0"/>
            <a:ext cx="155791" cy="527538"/>
          </a:xfrm>
          <a:prstGeom prst="rect">
            <a:avLst/>
          </a:prstGeom>
          <a:solidFill>
            <a:srgbClr val="CC4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D22CADC3-6A3F-4A43-BE72-ED78E8358F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1207" y="6356350"/>
            <a:ext cx="495656" cy="365125"/>
          </a:xfrm>
          <a:prstGeom prst="rect">
            <a:avLst/>
          </a:prstGeom>
        </p:spPr>
        <p:txBody>
          <a:bodyPr anchor="ctr"/>
          <a:lstStyle>
            <a:lvl1pPr algn="ct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847DB54-D037-B84F-B6F1-2E8DA40D09A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A0C16CA-CD22-4806-A87E-A76AA5A79505}"/>
              </a:ext>
            </a:extLst>
          </p:cNvPr>
          <p:cNvSpPr/>
          <p:nvPr userDrawn="1"/>
        </p:nvSpPr>
        <p:spPr>
          <a:xfrm>
            <a:off x="960793" y="0"/>
            <a:ext cx="10270414" cy="45719"/>
          </a:xfrm>
          <a:prstGeom prst="rect">
            <a:avLst/>
          </a:prstGeom>
          <a:gradFill>
            <a:gsLst>
              <a:gs pos="80000">
                <a:srgbClr val="FF5800"/>
              </a:gs>
              <a:gs pos="0">
                <a:srgbClr val="C80000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12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766" r:id="rId2"/>
    <p:sldLayoutId id="2147483765" r:id="rId3"/>
    <p:sldLayoutId id="2147483768" r:id="rId4"/>
    <p:sldLayoutId id="2147483769" r:id="rId5"/>
    <p:sldLayoutId id="2147483823" r:id="rId6"/>
    <p:sldLayoutId id="2147483845" r:id="rId7"/>
  </p:sldLayoutIdLst>
  <p:transition>
    <p:fade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Segoe UI Light" charset="0"/>
          <a:ea typeface="Segoe UI Light" charset="0"/>
          <a:cs typeface="Segoe UI Light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000" b="0" i="0" kern="1200">
          <a:solidFill>
            <a:schemeClr val="tx1"/>
          </a:solidFill>
          <a:latin typeface="Segoe UI Light" charset="0"/>
          <a:ea typeface="Segoe UI Light" charset="0"/>
          <a:cs typeface="Segoe UI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Segoe UI Light" charset="0"/>
          <a:ea typeface="Segoe UI Light" charset="0"/>
          <a:cs typeface="Segoe UI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b="0" i="0" kern="1200">
          <a:solidFill>
            <a:schemeClr val="tx1"/>
          </a:solidFill>
          <a:latin typeface="Segoe UI Light" charset="0"/>
          <a:ea typeface="Segoe UI Light" charset="0"/>
          <a:cs typeface="Segoe UI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b="0" i="0" kern="1200">
          <a:solidFill>
            <a:schemeClr val="tx1"/>
          </a:solidFill>
          <a:latin typeface="Segoe UI Light" charset="0"/>
          <a:ea typeface="Segoe UI Light" charset="0"/>
          <a:cs typeface="Segoe UI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b="0" i="0" kern="1200">
          <a:solidFill>
            <a:schemeClr val="tx1"/>
          </a:solidFill>
          <a:latin typeface="Segoe UI Light" charset="0"/>
          <a:ea typeface="Segoe UI Light" charset="0"/>
          <a:cs typeface="Segoe UI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0792" y="390719"/>
            <a:ext cx="10270415" cy="9983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92" y="1524000"/>
            <a:ext cx="10270415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AvanadeLogoNoTM_AWColor_RGB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39" y="6069204"/>
            <a:ext cx="1494933" cy="548639"/>
          </a:xfrm>
          <a:prstGeom prst="rect">
            <a:avLst/>
          </a:prstGeom>
        </p:spPr>
      </p:pic>
      <p:sp>
        <p:nvSpPr>
          <p:cNvPr id="11" name="Rectangle 5"/>
          <p:cNvSpPr txBox="1">
            <a:spLocks noChangeArrowheads="1"/>
          </p:cNvSpPr>
          <p:nvPr userDrawn="1"/>
        </p:nvSpPr>
        <p:spPr bwMode="auto">
          <a:xfrm>
            <a:off x="4665161" y="6260973"/>
            <a:ext cx="2486346" cy="165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ctr">
              <a:lnSpc>
                <a:spcPct val="90000"/>
              </a:lnSpc>
              <a:spcAft>
                <a:spcPct val="30000"/>
              </a:spcAft>
            </a:pPr>
            <a:r>
              <a:rPr lang="en-US" sz="700" dirty="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©2017 Avanade Inc. All Rights Reserved.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218648" y="576694"/>
            <a:ext cx="155791" cy="527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 userDrawn="1"/>
        </p:nvSpPr>
        <p:spPr>
          <a:xfrm>
            <a:off x="12218648" y="1153388"/>
            <a:ext cx="155791" cy="5275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12215747" y="2306776"/>
            <a:ext cx="155791" cy="5275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12215747" y="2883470"/>
            <a:ext cx="155791" cy="5275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 userDrawn="1"/>
        </p:nvSpPr>
        <p:spPr>
          <a:xfrm>
            <a:off x="12215747" y="3460164"/>
            <a:ext cx="155791" cy="5275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 userDrawn="1"/>
        </p:nvSpPr>
        <p:spPr>
          <a:xfrm>
            <a:off x="12215747" y="4036858"/>
            <a:ext cx="155791" cy="527538"/>
          </a:xfrm>
          <a:prstGeom prst="rect">
            <a:avLst/>
          </a:prstGeom>
          <a:solidFill>
            <a:srgbClr val="006EC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 userDrawn="1"/>
        </p:nvSpPr>
        <p:spPr>
          <a:xfrm>
            <a:off x="12215747" y="1730082"/>
            <a:ext cx="155791" cy="527538"/>
          </a:xfrm>
          <a:prstGeom prst="rect">
            <a:avLst/>
          </a:prstGeom>
          <a:solidFill>
            <a:srgbClr val="8900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 userDrawn="1"/>
        </p:nvSpPr>
        <p:spPr>
          <a:xfrm>
            <a:off x="12382950" y="576694"/>
            <a:ext cx="155791" cy="527538"/>
          </a:xfrm>
          <a:prstGeom prst="rect">
            <a:avLst/>
          </a:prstGeom>
          <a:solidFill>
            <a:srgbClr val="A5064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 userDrawn="1"/>
        </p:nvSpPr>
        <p:spPr>
          <a:xfrm>
            <a:off x="12382950" y="1153388"/>
            <a:ext cx="155791" cy="527538"/>
          </a:xfrm>
          <a:prstGeom prst="rect">
            <a:avLst/>
          </a:prstGeom>
          <a:solidFill>
            <a:srgbClr val="9E120E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 userDrawn="1"/>
        </p:nvSpPr>
        <p:spPr>
          <a:xfrm>
            <a:off x="12380049" y="2306776"/>
            <a:ext cx="155791" cy="527538"/>
          </a:xfrm>
          <a:prstGeom prst="rect">
            <a:avLst/>
          </a:prstGeom>
          <a:solidFill>
            <a:srgbClr val="E6A61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 userDrawn="1"/>
        </p:nvSpPr>
        <p:spPr>
          <a:xfrm>
            <a:off x="12380049" y="2883470"/>
            <a:ext cx="155791" cy="527538"/>
          </a:xfrm>
          <a:prstGeom prst="rect">
            <a:avLst/>
          </a:prstGeom>
          <a:solidFill>
            <a:srgbClr val="05732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12380049" y="3460164"/>
            <a:ext cx="155791" cy="527538"/>
          </a:xfrm>
          <a:prstGeom prst="rect">
            <a:avLst/>
          </a:prstGeom>
          <a:solidFill>
            <a:srgbClr val="005F6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 userDrawn="1"/>
        </p:nvSpPr>
        <p:spPr>
          <a:xfrm>
            <a:off x="12380049" y="4036858"/>
            <a:ext cx="155791" cy="527538"/>
          </a:xfrm>
          <a:prstGeom prst="rect">
            <a:avLst/>
          </a:prstGeom>
          <a:solidFill>
            <a:srgbClr val="05508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 userDrawn="1"/>
        </p:nvSpPr>
        <p:spPr>
          <a:xfrm>
            <a:off x="12380049" y="1730082"/>
            <a:ext cx="155791" cy="527538"/>
          </a:xfrm>
          <a:prstGeom prst="rect">
            <a:avLst/>
          </a:prstGeom>
          <a:solidFill>
            <a:srgbClr val="5A145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 userDrawn="1"/>
        </p:nvSpPr>
        <p:spPr>
          <a:xfrm>
            <a:off x="12218648" y="0"/>
            <a:ext cx="155791" cy="527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 userDrawn="1"/>
        </p:nvSpPr>
        <p:spPr>
          <a:xfrm>
            <a:off x="12382950" y="0"/>
            <a:ext cx="155791" cy="527538"/>
          </a:xfrm>
          <a:prstGeom prst="rect">
            <a:avLst/>
          </a:prstGeom>
          <a:solidFill>
            <a:srgbClr val="CC4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D22CADC3-6A3F-4A43-BE72-ED78E8358F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1207" y="6356350"/>
            <a:ext cx="495656" cy="365125"/>
          </a:xfrm>
          <a:prstGeom prst="rect">
            <a:avLst/>
          </a:prstGeom>
        </p:spPr>
        <p:txBody>
          <a:bodyPr anchor="ctr"/>
          <a:lstStyle>
            <a:lvl1pPr algn="ct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847DB54-D037-B84F-B6F1-2E8DA40D09A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7EA263B-8638-48B6-B8A1-188D191B3175}"/>
              </a:ext>
            </a:extLst>
          </p:cNvPr>
          <p:cNvSpPr/>
          <p:nvPr userDrawn="1"/>
        </p:nvSpPr>
        <p:spPr>
          <a:xfrm>
            <a:off x="960793" y="0"/>
            <a:ext cx="10270414" cy="45719"/>
          </a:xfrm>
          <a:prstGeom prst="rect">
            <a:avLst/>
          </a:prstGeom>
          <a:gradFill>
            <a:gsLst>
              <a:gs pos="80000">
                <a:srgbClr val="FF5800"/>
              </a:gs>
              <a:gs pos="0">
                <a:srgbClr val="C80000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79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38" r:id="rId2"/>
    <p:sldLayoutId id="2147483839" r:id="rId3"/>
    <p:sldLayoutId id="2147483841" r:id="rId4"/>
    <p:sldLayoutId id="2147483842" r:id="rId5"/>
    <p:sldLayoutId id="2147483843" r:id="rId6"/>
    <p:sldLayoutId id="2147483844" r:id="rId7"/>
  </p:sldLayoutIdLst>
  <p:transition>
    <p:fade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Segoe UI Light" charset="0"/>
          <a:ea typeface="Segoe UI Light" charset="0"/>
          <a:cs typeface="Segoe UI Light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000" b="0" i="0" kern="1200">
          <a:solidFill>
            <a:schemeClr val="tx1"/>
          </a:solidFill>
          <a:latin typeface="Segoe UI Light" charset="0"/>
          <a:ea typeface="Segoe UI Light" charset="0"/>
          <a:cs typeface="Segoe UI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Segoe UI Light" charset="0"/>
          <a:ea typeface="Segoe UI Light" charset="0"/>
          <a:cs typeface="Segoe UI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b="0" i="0" kern="1200">
          <a:solidFill>
            <a:schemeClr val="tx1"/>
          </a:solidFill>
          <a:latin typeface="Segoe UI Light" charset="0"/>
          <a:ea typeface="Segoe UI Light" charset="0"/>
          <a:cs typeface="Segoe UI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b="0" i="0" kern="1200">
          <a:solidFill>
            <a:schemeClr val="tx1"/>
          </a:solidFill>
          <a:latin typeface="Segoe UI Light" charset="0"/>
          <a:ea typeface="Segoe UI Light" charset="0"/>
          <a:cs typeface="Segoe UI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b="0" i="0" kern="1200">
          <a:solidFill>
            <a:schemeClr val="tx1"/>
          </a:solidFill>
          <a:latin typeface="Segoe UI Light" charset="0"/>
          <a:ea typeface="Segoe UI Light" charset="0"/>
          <a:cs typeface="Segoe UI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29248" y="2083305"/>
            <a:ext cx="7333503" cy="2691389"/>
          </a:xfrm>
          <a:prstGeom prst="rect">
            <a:avLst/>
          </a:prstGeom>
        </p:spPr>
      </p:pic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4731663" y="6600908"/>
            <a:ext cx="2486346" cy="165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ctr">
              <a:lnSpc>
                <a:spcPct val="90000"/>
              </a:lnSpc>
              <a:spcAft>
                <a:spcPct val="30000"/>
              </a:spcAft>
            </a:pPr>
            <a:r>
              <a:rPr lang="en-US" sz="7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©2017 Avanade Inc. All Rights Reserved.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12218648" y="576694"/>
            <a:ext cx="155791" cy="527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12218648" y="1153388"/>
            <a:ext cx="155791" cy="5275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 userDrawn="1"/>
        </p:nvSpPr>
        <p:spPr>
          <a:xfrm>
            <a:off x="12215747" y="2306776"/>
            <a:ext cx="155791" cy="5275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12215747" y="2883470"/>
            <a:ext cx="155791" cy="5275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12215747" y="3460164"/>
            <a:ext cx="155791" cy="5275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12215747" y="4036858"/>
            <a:ext cx="155791" cy="527538"/>
          </a:xfrm>
          <a:prstGeom prst="rect">
            <a:avLst/>
          </a:prstGeom>
          <a:solidFill>
            <a:srgbClr val="006EC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12215747" y="1730082"/>
            <a:ext cx="155791" cy="527538"/>
          </a:xfrm>
          <a:prstGeom prst="rect">
            <a:avLst/>
          </a:prstGeom>
          <a:solidFill>
            <a:srgbClr val="8900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 userDrawn="1"/>
        </p:nvSpPr>
        <p:spPr>
          <a:xfrm>
            <a:off x="12382950" y="576694"/>
            <a:ext cx="155791" cy="527538"/>
          </a:xfrm>
          <a:prstGeom prst="rect">
            <a:avLst/>
          </a:prstGeom>
          <a:solidFill>
            <a:srgbClr val="A5064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 userDrawn="1"/>
        </p:nvSpPr>
        <p:spPr>
          <a:xfrm>
            <a:off x="12382950" y="1153388"/>
            <a:ext cx="155791" cy="527538"/>
          </a:xfrm>
          <a:prstGeom prst="rect">
            <a:avLst/>
          </a:prstGeom>
          <a:solidFill>
            <a:srgbClr val="9E120E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12380049" y="2306776"/>
            <a:ext cx="155791" cy="527538"/>
          </a:xfrm>
          <a:prstGeom prst="rect">
            <a:avLst/>
          </a:prstGeom>
          <a:solidFill>
            <a:srgbClr val="E6A61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12380049" y="2883470"/>
            <a:ext cx="155791" cy="527538"/>
          </a:xfrm>
          <a:prstGeom prst="rect">
            <a:avLst/>
          </a:prstGeom>
          <a:solidFill>
            <a:srgbClr val="05732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12380049" y="3460164"/>
            <a:ext cx="155791" cy="527538"/>
          </a:xfrm>
          <a:prstGeom prst="rect">
            <a:avLst/>
          </a:prstGeom>
          <a:solidFill>
            <a:srgbClr val="005F6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 userDrawn="1"/>
        </p:nvSpPr>
        <p:spPr>
          <a:xfrm>
            <a:off x="12380049" y="4036858"/>
            <a:ext cx="155791" cy="527538"/>
          </a:xfrm>
          <a:prstGeom prst="rect">
            <a:avLst/>
          </a:prstGeom>
          <a:solidFill>
            <a:srgbClr val="05508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 userDrawn="1"/>
        </p:nvSpPr>
        <p:spPr>
          <a:xfrm>
            <a:off x="12380049" y="1730082"/>
            <a:ext cx="155791" cy="527538"/>
          </a:xfrm>
          <a:prstGeom prst="rect">
            <a:avLst/>
          </a:prstGeom>
          <a:solidFill>
            <a:srgbClr val="5A145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 userDrawn="1"/>
        </p:nvSpPr>
        <p:spPr>
          <a:xfrm>
            <a:off x="12218648" y="0"/>
            <a:ext cx="155791" cy="527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 userDrawn="1"/>
        </p:nvSpPr>
        <p:spPr>
          <a:xfrm>
            <a:off x="12382950" y="0"/>
            <a:ext cx="155791" cy="527538"/>
          </a:xfrm>
          <a:prstGeom prst="rect">
            <a:avLst/>
          </a:prstGeom>
          <a:solidFill>
            <a:srgbClr val="CC4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658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74" r:id="rId3"/>
    <p:sldLayoutId id="2147483821" r:id="rId4"/>
    <p:sldLayoutId id="2147483875" r:id="rId5"/>
    <p:sldLayoutId id="2147483930" r:id="rId6"/>
    <p:sldLayoutId id="2147483933" r:id="rId7"/>
  </p:sldLayoutIdLst>
  <p:transition>
    <p:fade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Segoe UI Light" charset="0"/>
          <a:ea typeface="Segoe UI Light" charset="0"/>
          <a:cs typeface="Segoe UI Ligh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000" b="0" i="0" kern="1200">
          <a:solidFill>
            <a:schemeClr val="tx1"/>
          </a:solidFill>
          <a:latin typeface="Segoe UI Light" charset="0"/>
          <a:ea typeface="Segoe UI Light" charset="0"/>
          <a:cs typeface="Segoe UI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Segoe UI Light" charset="0"/>
          <a:ea typeface="Segoe UI Light" charset="0"/>
          <a:cs typeface="Segoe UI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b="0" i="0" kern="1200">
          <a:solidFill>
            <a:schemeClr val="tx1"/>
          </a:solidFill>
          <a:latin typeface="Segoe UI Light" charset="0"/>
          <a:ea typeface="Segoe UI Light" charset="0"/>
          <a:cs typeface="Segoe UI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b="0" i="0" kern="1200">
          <a:solidFill>
            <a:schemeClr val="tx1"/>
          </a:solidFill>
          <a:latin typeface="Segoe UI Light" charset="0"/>
          <a:ea typeface="Segoe UI Light" charset="0"/>
          <a:cs typeface="Segoe UI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b="0" i="0" kern="1200">
          <a:solidFill>
            <a:schemeClr val="tx1"/>
          </a:solidFill>
          <a:latin typeface="Segoe UI Light" charset="0"/>
          <a:ea typeface="Segoe UI Light" charset="0"/>
          <a:cs typeface="Segoe UI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2218648" y="576694"/>
            <a:ext cx="155791" cy="527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12218648" y="1153388"/>
            <a:ext cx="155791" cy="5275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 userDrawn="1"/>
        </p:nvSpPr>
        <p:spPr>
          <a:xfrm>
            <a:off x="12215747" y="2306776"/>
            <a:ext cx="155791" cy="5275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12215747" y="2883470"/>
            <a:ext cx="155791" cy="5275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12215747" y="3460164"/>
            <a:ext cx="155791" cy="5275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12215747" y="4036858"/>
            <a:ext cx="155791" cy="527538"/>
          </a:xfrm>
          <a:prstGeom prst="rect">
            <a:avLst/>
          </a:prstGeom>
          <a:solidFill>
            <a:srgbClr val="006EC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12215747" y="1730082"/>
            <a:ext cx="155791" cy="527538"/>
          </a:xfrm>
          <a:prstGeom prst="rect">
            <a:avLst/>
          </a:prstGeom>
          <a:solidFill>
            <a:srgbClr val="89007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 userDrawn="1"/>
        </p:nvSpPr>
        <p:spPr>
          <a:xfrm>
            <a:off x="12382950" y="576694"/>
            <a:ext cx="155791" cy="527538"/>
          </a:xfrm>
          <a:prstGeom prst="rect">
            <a:avLst/>
          </a:prstGeom>
          <a:solidFill>
            <a:srgbClr val="A5064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 userDrawn="1"/>
        </p:nvSpPr>
        <p:spPr>
          <a:xfrm>
            <a:off x="12382950" y="1153388"/>
            <a:ext cx="155791" cy="527538"/>
          </a:xfrm>
          <a:prstGeom prst="rect">
            <a:avLst/>
          </a:prstGeom>
          <a:solidFill>
            <a:srgbClr val="9E120E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12380049" y="2306776"/>
            <a:ext cx="155791" cy="527538"/>
          </a:xfrm>
          <a:prstGeom prst="rect">
            <a:avLst/>
          </a:prstGeom>
          <a:solidFill>
            <a:srgbClr val="E6A61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12380049" y="2883470"/>
            <a:ext cx="155791" cy="527538"/>
          </a:xfrm>
          <a:prstGeom prst="rect">
            <a:avLst/>
          </a:prstGeom>
          <a:solidFill>
            <a:srgbClr val="05732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12380049" y="3460164"/>
            <a:ext cx="155791" cy="527538"/>
          </a:xfrm>
          <a:prstGeom prst="rect">
            <a:avLst/>
          </a:prstGeom>
          <a:solidFill>
            <a:srgbClr val="005F6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 userDrawn="1"/>
        </p:nvSpPr>
        <p:spPr>
          <a:xfrm>
            <a:off x="12380049" y="4036858"/>
            <a:ext cx="155791" cy="527538"/>
          </a:xfrm>
          <a:prstGeom prst="rect">
            <a:avLst/>
          </a:prstGeom>
          <a:solidFill>
            <a:srgbClr val="05508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 userDrawn="1"/>
        </p:nvSpPr>
        <p:spPr>
          <a:xfrm>
            <a:off x="12380049" y="1730082"/>
            <a:ext cx="155791" cy="527538"/>
          </a:xfrm>
          <a:prstGeom prst="rect">
            <a:avLst/>
          </a:prstGeom>
          <a:solidFill>
            <a:srgbClr val="5A145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 userDrawn="1"/>
        </p:nvSpPr>
        <p:spPr>
          <a:xfrm>
            <a:off x="12218648" y="0"/>
            <a:ext cx="155791" cy="527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 userDrawn="1"/>
        </p:nvSpPr>
        <p:spPr>
          <a:xfrm>
            <a:off x="12382950" y="0"/>
            <a:ext cx="155791" cy="527538"/>
          </a:xfrm>
          <a:prstGeom prst="rect">
            <a:avLst/>
          </a:prstGeom>
          <a:solidFill>
            <a:srgbClr val="CC46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681E9E-0094-4C7E-85DF-12A8D83756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3765" y="6589498"/>
            <a:ext cx="2064470" cy="24526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FB5DC8AF-D5C9-496E-A8F7-3677A6C69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792" y="390719"/>
            <a:ext cx="10270415" cy="9983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5AB323F-E6E0-4D7B-875F-FC8580EEB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792" y="1524000"/>
            <a:ext cx="10270415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757B6D-6A56-49D5-A051-87E7404F6DCB}"/>
              </a:ext>
            </a:extLst>
          </p:cNvPr>
          <p:cNvSpPr/>
          <p:nvPr userDrawn="1"/>
        </p:nvSpPr>
        <p:spPr>
          <a:xfrm>
            <a:off x="960793" y="0"/>
            <a:ext cx="10270414" cy="45719"/>
          </a:xfrm>
          <a:prstGeom prst="rect">
            <a:avLst/>
          </a:prstGeom>
          <a:gradFill>
            <a:gsLst>
              <a:gs pos="80000">
                <a:srgbClr val="FF5800"/>
              </a:gs>
              <a:gs pos="0">
                <a:srgbClr val="890078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30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  <p:sldLayoutId id="2147483894" r:id="rId18"/>
    <p:sldLayoutId id="2147483895" r:id="rId19"/>
    <p:sldLayoutId id="2147483896" r:id="rId20"/>
    <p:sldLayoutId id="2147483897" r:id="rId21"/>
    <p:sldLayoutId id="2147483898" r:id="rId22"/>
    <p:sldLayoutId id="2147483899" r:id="rId23"/>
    <p:sldLayoutId id="2147483900" r:id="rId24"/>
    <p:sldLayoutId id="2147483901" r:id="rId25"/>
    <p:sldLayoutId id="2147483902" r:id="rId26"/>
    <p:sldLayoutId id="2147483903" r:id="rId27"/>
    <p:sldLayoutId id="2147483904" r:id="rId28"/>
    <p:sldLayoutId id="2147483905" r:id="rId29"/>
    <p:sldLayoutId id="2147483906" r:id="rId30"/>
    <p:sldLayoutId id="2147483907" r:id="rId31"/>
    <p:sldLayoutId id="2147483908" r:id="rId32"/>
    <p:sldLayoutId id="2147483909" r:id="rId33"/>
    <p:sldLayoutId id="2147483910" r:id="rId34"/>
    <p:sldLayoutId id="2147483911" r:id="rId35"/>
    <p:sldLayoutId id="2147483912" r:id="rId36"/>
    <p:sldLayoutId id="2147483913" r:id="rId37"/>
    <p:sldLayoutId id="2147483914" r:id="rId38"/>
    <p:sldLayoutId id="2147483915" r:id="rId39"/>
    <p:sldLayoutId id="2147483916" r:id="rId40"/>
    <p:sldLayoutId id="2147483917" r:id="rId41"/>
    <p:sldLayoutId id="2147483918" r:id="rId42"/>
    <p:sldLayoutId id="2147483919" r:id="rId43"/>
    <p:sldLayoutId id="2147483920" r:id="rId44"/>
    <p:sldLayoutId id="2147483921" r:id="rId45"/>
    <p:sldLayoutId id="2147483922" r:id="rId46"/>
    <p:sldLayoutId id="2147483923" r:id="rId47"/>
    <p:sldLayoutId id="2147483924" r:id="rId48"/>
    <p:sldLayoutId id="2147483925" r:id="rId49"/>
    <p:sldLayoutId id="2147483926" r:id="rId50"/>
    <p:sldLayoutId id="2147483927" r:id="rId51"/>
    <p:sldLayoutId id="2147483928" r:id="rId52"/>
    <p:sldLayoutId id="2147483929" r:id="rId53"/>
    <p:sldLayoutId id="2147483939" r:id="rId54"/>
  </p:sldLayoutIdLst>
  <p:transition>
    <p:fade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Segoe UI Light" charset="0"/>
          <a:ea typeface="Segoe UI Light" charset="0"/>
          <a:cs typeface="Segoe UI Ligh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000" b="0" i="0" kern="1200">
          <a:solidFill>
            <a:schemeClr val="tx1"/>
          </a:solidFill>
          <a:latin typeface="Segoe UI Light" charset="0"/>
          <a:ea typeface="Segoe UI Light" charset="0"/>
          <a:cs typeface="Segoe UI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Segoe UI Light" charset="0"/>
          <a:ea typeface="Segoe UI Light" charset="0"/>
          <a:cs typeface="Segoe UI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b="0" i="0" kern="1200">
          <a:solidFill>
            <a:schemeClr val="tx1"/>
          </a:solidFill>
          <a:latin typeface="Segoe UI Light" charset="0"/>
          <a:ea typeface="Segoe UI Light" charset="0"/>
          <a:cs typeface="Segoe UI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b="0" i="0" kern="1200">
          <a:solidFill>
            <a:schemeClr val="tx1"/>
          </a:solidFill>
          <a:latin typeface="Segoe UI Light" charset="0"/>
          <a:ea typeface="Segoe UI Light" charset="0"/>
          <a:cs typeface="Segoe UI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b="0" i="0" kern="1200">
          <a:solidFill>
            <a:schemeClr val="tx1"/>
          </a:solidFill>
          <a:latin typeface="Segoe UI Light" charset="0"/>
          <a:ea typeface="Segoe UI Light" charset="0"/>
          <a:cs typeface="Segoe UI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hyperlink" Target="https://www.microsoft.com/en-us/download/details.aspx?id=53598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82.png"/><Relationship Id="rId7" Type="http://schemas.openxmlformats.org/officeDocument/2006/relationships/image" Target="../media/image73.jp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5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3" Type="http://schemas.openxmlformats.org/officeDocument/2006/relationships/image" Target="../media/image85.emf"/><Relationship Id="rId7" Type="http://schemas.openxmlformats.org/officeDocument/2006/relationships/image" Target="../media/image89.emf"/><Relationship Id="rId12" Type="http://schemas.openxmlformats.org/officeDocument/2006/relationships/image" Target="../media/image74.jp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8.emf"/><Relationship Id="rId11" Type="http://schemas.openxmlformats.org/officeDocument/2006/relationships/image" Target="../media/image73.jpg"/><Relationship Id="rId5" Type="http://schemas.openxmlformats.org/officeDocument/2006/relationships/image" Target="../media/image87.emf"/><Relationship Id="rId10" Type="http://schemas.openxmlformats.org/officeDocument/2006/relationships/image" Target="../media/image92.emf"/><Relationship Id="rId4" Type="http://schemas.openxmlformats.org/officeDocument/2006/relationships/image" Target="../media/image86.emf"/><Relationship Id="rId9" Type="http://schemas.openxmlformats.org/officeDocument/2006/relationships/image" Target="../media/image9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75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image" Target="../media/image93.png"/><Relationship Id="rId7" Type="http://schemas.openxmlformats.org/officeDocument/2006/relationships/image" Target="../media/image97.emf"/><Relationship Id="rId12" Type="http://schemas.openxmlformats.org/officeDocument/2006/relationships/image" Target="../media/image7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emf"/><Relationship Id="rId11" Type="http://schemas.openxmlformats.org/officeDocument/2006/relationships/image" Target="../media/image92.emf"/><Relationship Id="rId5" Type="http://schemas.openxmlformats.org/officeDocument/2006/relationships/image" Target="../media/image95.emf"/><Relationship Id="rId10" Type="http://schemas.openxmlformats.org/officeDocument/2006/relationships/image" Target="../media/image91.emf"/><Relationship Id="rId4" Type="http://schemas.openxmlformats.org/officeDocument/2006/relationships/image" Target="../media/image94.png"/><Relationship Id="rId9" Type="http://schemas.openxmlformats.org/officeDocument/2006/relationships/image" Target="../media/image90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emf"/><Relationship Id="rId13" Type="http://schemas.openxmlformats.org/officeDocument/2006/relationships/image" Target="../media/image99.emf"/><Relationship Id="rId18" Type="http://schemas.openxmlformats.org/officeDocument/2006/relationships/image" Target="../media/image74.jpg"/><Relationship Id="rId3" Type="http://schemas.openxmlformats.org/officeDocument/2006/relationships/image" Target="../media/image93.png"/><Relationship Id="rId7" Type="http://schemas.openxmlformats.org/officeDocument/2006/relationships/image" Target="../media/image98.emf"/><Relationship Id="rId12" Type="http://schemas.openxmlformats.org/officeDocument/2006/relationships/image" Target="../media/image92.emf"/><Relationship Id="rId17" Type="http://schemas.openxmlformats.org/officeDocument/2006/relationships/image" Target="../media/image85.em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0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emf"/><Relationship Id="rId11" Type="http://schemas.openxmlformats.org/officeDocument/2006/relationships/image" Target="../media/image91.emf"/><Relationship Id="rId5" Type="http://schemas.openxmlformats.org/officeDocument/2006/relationships/image" Target="../media/image95.emf"/><Relationship Id="rId15" Type="http://schemas.openxmlformats.org/officeDocument/2006/relationships/image" Target="../media/image87.emf"/><Relationship Id="rId10" Type="http://schemas.openxmlformats.org/officeDocument/2006/relationships/image" Target="../media/image90.emf"/><Relationship Id="rId4" Type="http://schemas.openxmlformats.org/officeDocument/2006/relationships/image" Target="../media/image94.png"/><Relationship Id="rId9" Type="http://schemas.openxmlformats.org/officeDocument/2006/relationships/image" Target="../media/image97.emf"/><Relationship Id="rId14" Type="http://schemas.openxmlformats.org/officeDocument/2006/relationships/image" Target="../media/image10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75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immerman.it/" TargetMode="External"/><Relationship Id="rId13" Type="http://schemas.openxmlformats.org/officeDocument/2006/relationships/image" Target="../media/image71.png"/><Relationship Id="rId3" Type="http://schemas.openxmlformats.org/officeDocument/2006/relationships/image" Target="../media/image65.jpeg"/><Relationship Id="rId7" Type="http://schemas.openxmlformats.org/officeDocument/2006/relationships/hyperlink" Target="https://twitter.com/timmermankevin" TargetMode="External"/><Relationship Id="rId12" Type="http://schemas.openxmlformats.org/officeDocument/2006/relationships/image" Target="../media/image7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69.jpeg"/><Relationship Id="rId5" Type="http://schemas.openxmlformats.org/officeDocument/2006/relationships/image" Target="../media/image67.jpeg"/><Relationship Id="rId10" Type="http://schemas.openxmlformats.org/officeDocument/2006/relationships/hyperlink" Target="mailto:kevin.timmerman@avanade.com" TargetMode="External"/><Relationship Id="rId4" Type="http://schemas.openxmlformats.org/officeDocument/2006/relationships/image" Target="../media/image66.jpeg"/><Relationship Id="rId9" Type="http://schemas.openxmlformats.org/officeDocument/2006/relationships/hyperlink" Target="https://www.youtube.com/timmermankevin" TargetMode="External"/><Relationship Id="rId14" Type="http://schemas.openxmlformats.org/officeDocument/2006/relationships/image" Target="../media/image7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13" Type="http://schemas.openxmlformats.org/officeDocument/2006/relationships/image" Target="../media/image102.emf"/><Relationship Id="rId3" Type="http://schemas.openxmlformats.org/officeDocument/2006/relationships/image" Target="../media/image86.emf"/><Relationship Id="rId7" Type="http://schemas.openxmlformats.org/officeDocument/2006/relationships/image" Target="../media/image97.emf"/><Relationship Id="rId12" Type="http://schemas.openxmlformats.org/officeDocument/2006/relationships/image" Target="../media/image9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emf"/><Relationship Id="rId11" Type="http://schemas.openxmlformats.org/officeDocument/2006/relationships/image" Target="../media/image92.emf"/><Relationship Id="rId5" Type="http://schemas.openxmlformats.org/officeDocument/2006/relationships/image" Target="../media/image88.emf"/><Relationship Id="rId15" Type="http://schemas.openxmlformats.org/officeDocument/2006/relationships/image" Target="../media/image74.jpg"/><Relationship Id="rId10" Type="http://schemas.openxmlformats.org/officeDocument/2006/relationships/image" Target="../media/image91.emf"/><Relationship Id="rId4" Type="http://schemas.openxmlformats.org/officeDocument/2006/relationships/image" Target="../media/image87.emf"/><Relationship Id="rId9" Type="http://schemas.openxmlformats.org/officeDocument/2006/relationships/image" Target="../media/image90.emf"/><Relationship Id="rId14" Type="http://schemas.openxmlformats.org/officeDocument/2006/relationships/image" Target="../media/image73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emf"/><Relationship Id="rId13" Type="http://schemas.openxmlformats.org/officeDocument/2006/relationships/image" Target="../media/image90.emf"/><Relationship Id="rId18" Type="http://schemas.openxmlformats.org/officeDocument/2006/relationships/image" Target="../media/image74.jpg"/><Relationship Id="rId3" Type="http://schemas.openxmlformats.org/officeDocument/2006/relationships/image" Target="../media/image86.emf"/><Relationship Id="rId7" Type="http://schemas.openxmlformats.org/officeDocument/2006/relationships/image" Target="../media/image103.emf"/><Relationship Id="rId12" Type="http://schemas.openxmlformats.org/officeDocument/2006/relationships/image" Target="../media/image108.emf"/><Relationship Id="rId17" Type="http://schemas.openxmlformats.org/officeDocument/2006/relationships/image" Target="../media/image73.jp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0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emf"/><Relationship Id="rId11" Type="http://schemas.openxmlformats.org/officeDocument/2006/relationships/image" Target="../media/image107.emf"/><Relationship Id="rId5" Type="http://schemas.openxmlformats.org/officeDocument/2006/relationships/image" Target="../media/image88.emf"/><Relationship Id="rId15" Type="http://schemas.openxmlformats.org/officeDocument/2006/relationships/image" Target="../media/image92.emf"/><Relationship Id="rId10" Type="http://schemas.openxmlformats.org/officeDocument/2006/relationships/image" Target="../media/image106.emf"/><Relationship Id="rId4" Type="http://schemas.openxmlformats.org/officeDocument/2006/relationships/image" Target="../media/image87.emf"/><Relationship Id="rId9" Type="http://schemas.openxmlformats.org/officeDocument/2006/relationships/image" Target="../media/image105.emf"/><Relationship Id="rId14" Type="http://schemas.openxmlformats.org/officeDocument/2006/relationships/image" Target="../media/image91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first.lastname@contoso.onmicrosoft.com" TargetMode="External"/><Relationship Id="rId2" Type="http://schemas.openxmlformats.org/officeDocument/2006/relationships/hyperlink" Target="mailto:first.lastname@contoso.com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5.jpg"/><Relationship Id="rId4" Type="http://schemas.openxmlformats.org/officeDocument/2006/relationships/hyperlink" Target="https://azure.microsoft.com/en-us/documentation/articles/active-directory-authentication-libraries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hyperlink" Target="http://www.timmerman.it/index.php/session-slides-and-code-effective-client-side-coding-against-o365/" TargetMode="Externa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4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hyperlink" Target="http://schemas.microsoft.com/sharepoint/events" TargetMode="Externa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3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5.jpg"/><Relationship Id="rId4" Type="http://schemas.openxmlformats.org/officeDocument/2006/relationships/image" Target="../media/image12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hyperlink" Target="https://github.com/SharePoint/PnP-Transformation/tree/dev/InfoPath/Migration/PeoplePickerRemediation.Console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hyperlink" Target="https://github.com/SharePoint/PnP-Transformation" TargetMode="External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hyperlink" Target="http://www.timmerman.it/" TargetMode="External"/><Relationship Id="rId7" Type="http://schemas.openxmlformats.org/officeDocument/2006/relationships/image" Target="../media/image70.png"/><Relationship Id="rId2" Type="http://schemas.openxmlformats.org/officeDocument/2006/relationships/hyperlink" Target="https://twitter.com/timmermankevi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hyperlink" Target="mailto:kevin.timmerman@avanade.com" TargetMode="External"/><Relationship Id="rId10" Type="http://schemas.openxmlformats.org/officeDocument/2006/relationships/image" Target="../media/image62.jpg"/><Relationship Id="rId4" Type="http://schemas.openxmlformats.org/officeDocument/2006/relationships/hyperlink" Target="https://www.youtube.com/timmermankevin" TargetMode="External"/><Relationship Id="rId9" Type="http://schemas.openxmlformats.org/officeDocument/2006/relationships/image" Target="../media/image72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tags" Target="../tags/tag3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0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64864B0-FDAB-4500-88AB-1CAB2318231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589713"/>
            <a:ext cx="2063750" cy="244475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B1F02C-F1A0-410C-AF5F-E821B0661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" y="0"/>
            <a:ext cx="12190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7796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0165D-84A9-4C60-A756-A3242BCFCB1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Activate or deactivate features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Permission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SharePoint Designer settings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Site logo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Audit settings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Regional settings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Time zone settings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Site branding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63BD84-A812-41A0-B182-860052E90E6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Language settings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 artifacts/files to site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Site columns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Content type definitions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List/library definitions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Home page web parts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Event receivers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Subsite creation</a:t>
            </a:r>
          </a:p>
          <a:p>
            <a:endParaRPr lang="nl-NL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AE5CCD-3E85-4DB1-85BE-70599A91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ECEAEF-0A37-44E6-B8D4-5E12A696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Typical Full Trust Code functionality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134FED-1A80-4EB2-8E9F-80D61CEFD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6089" y="810712"/>
            <a:ext cx="1798849" cy="17268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BFE5-4E00-401D-8EB7-45BC9BCFB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850" y="112909"/>
            <a:ext cx="723899" cy="612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589702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ECEAEF-0A37-44E6-B8D4-5E12A696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 SharePoint Patterns &amp; Practices Framework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AE5CCD-3E85-4DB1-85BE-70599A91CC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FA3BE8-4E4F-4409-81D2-E8673AB3C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792" y="1067523"/>
            <a:ext cx="9890822" cy="5560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D54FC0-DF3A-4B8D-8FC6-5B2693690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850" y="112909"/>
            <a:ext cx="723899" cy="612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71F5F3-7D46-4830-989E-DABA88391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2850" y="998734"/>
            <a:ext cx="723899" cy="612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831953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potential migration challenges</a:t>
            </a:r>
          </a:p>
        </p:txBody>
      </p:sp>
    </p:spTree>
    <p:extLst>
      <p:ext uri="{BB962C8B-B14F-4D97-AF65-F5344CB8AC3E}">
        <p14:creationId xmlns:p14="http://schemas.microsoft.com/office/powerpoint/2010/main" val="385406387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E785CF-B8BF-4597-85BD-778644A3E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244D8-8AE2-4949-B490-60CAC1B14C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Custom CSOM/FTC/PowerShell scripts to run against existing farm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Analyze the FTC solutions/WSP’s source code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SMAT Tool (SharePoint Migration Assessment Tool )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Although called the 2013 migration tool, it also works on 2010 and 2016.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Download: </a:t>
            </a:r>
            <a:r>
              <a:rPr lang="en-US" dirty="0">
                <a:hlinkClick r:id="rId2"/>
              </a:rPr>
              <a:t>https://www.microsoft.com/en-us/download/details.aspx?id=53598</a:t>
            </a:r>
            <a:endParaRPr lang="en-US" dirty="0"/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Run directly from command prompt on a WFE using a farm admin </a:t>
            </a:r>
            <a:br>
              <a:rPr lang="en-US" dirty="0"/>
            </a:br>
            <a:r>
              <a:rPr lang="en-US" dirty="0"/>
              <a:t>account: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pt-BR" dirty="0"/>
              <a:t>SMAT.exe [-o] [-t] [-sv]</a:t>
            </a:r>
            <a:endParaRPr lang="en-US" dirty="0"/>
          </a:p>
          <a:p>
            <a:pPr marL="10287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10287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10287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lvl="1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C7B34FF-0785-42FF-89C5-BA8AA7E60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identify (FTC) challenges</a:t>
            </a:r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4BBE28-BC43-4D63-B459-693C9AB90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8345" y="3364345"/>
            <a:ext cx="3493655" cy="34936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AF935E-B940-4C75-ACB3-4739BDA47123}"/>
              </a:ext>
            </a:extLst>
          </p:cNvPr>
          <p:cNvSpPr/>
          <p:nvPr/>
        </p:nvSpPr>
        <p:spPr>
          <a:xfrm>
            <a:off x="2681287" y="4305300"/>
            <a:ext cx="809625" cy="561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Output folder</a:t>
            </a:r>
            <a:endParaRPr lang="nl-NL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FCFAF7-3C1E-4ACA-993E-1005A0B17404}"/>
              </a:ext>
            </a:extLst>
          </p:cNvPr>
          <p:cNvSpPr/>
          <p:nvPr/>
        </p:nvSpPr>
        <p:spPr>
          <a:xfrm>
            <a:off x="3566496" y="4738687"/>
            <a:ext cx="809625" cy="561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# threads</a:t>
            </a:r>
            <a:endParaRPr lang="nl-NL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3037C4-AD6A-4037-8E2C-B96CD90C4241}"/>
              </a:ext>
            </a:extLst>
          </p:cNvPr>
          <p:cNvSpPr/>
          <p:nvPr/>
        </p:nvSpPr>
        <p:spPr>
          <a:xfrm>
            <a:off x="4489804" y="4329112"/>
            <a:ext cx="809625" cy="561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Skip checks</a:t>
            </a:r>
            <a:endParaRPr lang="nl-NL" sz="14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9037DA9-390D-4190-8CBD-19900D9E2F29}"/>
              </a:ext>
            </a:extLst>
          </p:cNvPr>
          <p:cNvCxnSpPr>
            <a:stCxn id="5" idx="0"/>
          </p:cNvCxnSpPr>
          <p:nvPr/>
        </p:nvCxnSpPr>
        <p:spPr>
          <a:xfrm flipV="1">
            <a:off x="3086100" y="4133850"/>
            <a:ext cx="404812" cy="171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C7EBCF0-82F5-4B26-B893-EF71F4994462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3879630" y="4152109"/>
            <a:ext cx="91679" cy="5865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1FA8C38-22B2-4B7B-A8CA-54CAD7E2B850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4284443" y="4152110"/>
            <a:ext cx="610174" cy="1770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D23D11E0-C4B9-4442-8BBD-8994EFD05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850" y="112909"/>
            <a:ext cx="723899" cy="612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1906377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E785CF-B8BF-4597-85BD-778644A3E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C7B34FF-0785-42FF-89C5-BA8AA7E60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SharePoint Migration Assessment Tool</a:t>
            </a:r>
            <a:endParaRPr lang="nl-NL" dirty="0"/>
          </a:p>
        </p:txBody>
      </p:sp>
      <p:pic>
        <p:nvPicPr>
          <p:cNvPr id="1026" name="Picture 7" descr="image004">
            <a:extLst>
              <a:ext uri="{FF2B5EF4-FFF2-40B4-BE49-F238E27FC236}">
                <a16:creationId xmlns:a16="http://schemas.microsoft.com/office/drawing/2014/main" id="{FA06398D-7565-4936-91EC-DEDA5630F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609" y="969962"/>
            <a:ext cx="7327416" cy="577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D05E1B-18BE-47F6-9D7F-ED9BAB98F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2850" y="112909"/>
            <a:ext cx="723899" cy="612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D044CD-827B-4FC8-8F71-45A43186B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850" y="998734"/>
            <a:ext cx="723898" cy="612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168288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E785CF-B8BF-4597-85BD-778644A3E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244D8-8AE2-4949-B490-60CAC1B14C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Reports on many types of customizations/remediation area’s: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C7B34FF-0785-42FF-89C5-BA8AA7E60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SharePoint Migration Assessment Tool (2)</a:t>
            </a:r>
            <a:endParaRPr lang="nl-NL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358BEB9-13C1-4810-B902-6A287C81B697}"/>
              </a:ext>
            </a:extLst>
          </p:cNvPr>
          <p:cNvSpPr txBox="1">
            <a:spLocks/>
          </p:cNvSpPr>
          <p:nvPr/>
        </p:nvSpPr>
        <p:spPr>
          <a:xfrm>
            <a:off x="959817" y="1985818"/>
            <a:ext cx="3067238" cy="3889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Add-Ins</a:t>
            </a:r>
          </a:p>
          <a:p>
            <a:r>
              <a:rPr lang="en-US" dirty="0"/>
              <a:t>Alerts</a:t>
            </a:r>
          </a:p>
          <a:p>
            <a:r>
              <a:rPr lang="en-US" dirty="0"/>
              <a:t>BCS</a:t>
            </a:r>
          </a:p>
          <a:p>
            <a:r>
              <a:rPr lang="en-US" dirty="0"/>
              <a:t>Browser File Handling</a:t>
            </a:r>
          </a:p>
          <a:p>
            <a:r>
              <a:rPr lang="en-US" dirty="0"/>
              <a:t>Checked-out Files</a:t>
            </a:r>
          </a:p>
          <a:p>
            <a:r>
              <a:rPr lang="en-US" dirty="0"/>
              <a:t>Custom Profile Mappings</a:t>
            </a:r>
          </a:p>
          <a:p>
            <a:r>
              <a:rPr lang="en-US" dirty="0"/>
              <a:t>Customized Pages</a:t>
            </a:r>
          </a:p>
          <a:p>
            <a:r>
              <a:rPr lang="en-US" dirty="0"/>
              <a:t>Email Enabled Lists</a:t>
            </a:r>
          </a:p>
          <a:p>
            <a:r>
              <a:rPr lang="en-US" dirty="0"/>
              <a:t>File Versions</a:t>
            </a:r>
          </a:p>
          <a:p>
            <a:r>
              <a:rPr lang="en-US" dirty="0"/>
              <a:t>Full Trust Code (FTC)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F0E3EEE8-15DE-4FCF-B5BC-1D51C1896320}"/>
              </a:ext>
            </a:extLst>
          </p:cNvPr>
          <p:cNvSpPr txBox="1">
            <a:spLocks/>
          </p:cNvSpPr>
          <p:nvPr/>
        </p:nvSpPr>
        <p:spPr>
          <a:xfrm>
            <a:off x="4529672" y="2004291"/>
            <a:ext cx="3330473" cy="388952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InfoPath</a:t>
            </a:r>
          </a:p>
          <a:p>
            <a:r>
              <a:rPr lang="en-US" dirty="0"/>
              <a:t>IRM Enabled Lists</a:t>
            </a:r>
          </a:p>
          <a:p>
            <a:r>
              <a:rPr lang="en-US" dirty="0"/>
              <a:t>Large Excel Files</a:t>
            </a:r>
          </a:p>
          <a:p>
            <a:r>
              <a:rPr lang="en-US" dirty="0"/>
              <a:t>Large List Views</a:t>
            </a:r>
          </a:p>
          <a:p>
            <a:r>
              <a:rPr lang="en-US" dirty="0"/>
              <a:t>Large Lists</a:t>
            </a:r>
          </a:p>
          <a:p>
            <a:r>
              <a:rPr lang="en-US" dirty="0"/>
              <a:t>Large Sites</a:t>
            </a:r>
          </a:p>
          <a:p>
            <a:r>
              <a:rPr lang="en-US" dirty="0"/>
              <a:t>Locked Sites</a:t>
            </a:r>
          </a:p>
          <a:p>
            <a:r>
              <a:rPr lang="en-US" dirty="0"/>
              <a:t>Long OneDrive URL’s</a:t>
            </a:r>
          </a:p>
          <a:p>
            <a:r>
              <a:rPr lang="en-US" dirty="0"/>
              <a:t>Managed Metadata Columns</a:t>
            </a:r>
          </a:p>
          <a:p>
            <a:r>
              <a:rPr lang="en-US" dirty="0"/>
              <a:t>Master Pages</a:t>
            </a:r>
          </a:p>
          <a:p>
            <a:endParaRPr lang="nl-NL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1BBE9A9F-6DDA-4905-9E6C-D071C38A8532}"/>
              </a:ext>
            </a:extLst>
          </p:cNvPr>
          <p:cNvSpPr txBox="1">
            <a:spLocks/>
          </p:cNvSpPr>
          <p:nvPr/>
        </p:nvSpPr>
        <p:spPr>
          <a:xfrm>
            <a:off x="8098552" y="1985818"/>
            <a:ext cx="3330473" cy="388952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Publishing Pages</a:t>
            </a:r>
          </a:p>
          <a:p>
            <a:r>
              <a:rPr lang="en-US" dirty="0"/>
              <a:t>Publishing Sites</a:t>
            </a:r>
          </a:p>
          <a:p>
            <a:r>
              <a:rPr lang="en-US" dirty="0"/>
              <a:t>Sandbox solutions</a:t>
            </a:r>
          </a:p>
          <a:p>
            <a:r>
              <a:rPr lang="en-US" dirty="0"/>
              <a:t>Secure Store</a:t>
            </a:r>
          </a:p>
          <a:p>
            <a:r>
              <a:rPr lang="en-US" dirty="0"/>
              <a:t>Site Template Language</a:t>
            </a:r>
          </a:p>
          <a:p>
            <a:r>
              <a:rPr lang="en-US" dirty="0"/>
              <a:t>Unsupported Site Templates</a:t>
            </a:r>
          </a:p>
          <a:p>
            <a:r>
              <a:rPr lang="en-US" dirty="0"/>
              <a:t>Web Application Policies</a:t>
            </a:r>
          </a:p>
          <a:p>
            <a:r>
              <a:rPr lang="en-US" dirty="0"/>
              <a:t>Workflow Associations</a:t>
            </a:r>
          </a:p>
          <a:p>
            <a:r>
              <a:rPr lang="en-US" dirty="0"/>
              <a:t>Running Workflows</a:t>
            </a:r>
          </a:p>
          <a:p>
            <a:endParaRPr lang="nl-NL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A9EF47-8D1A-4D1B-AC51-8ED837651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2850" y="112909"/>
            <a:ext cx="723899" cy="612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FDA920-6498-4D90-8018-534728CDB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2850" y="998734"/>
            <a:ext cx="723898" cy="612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6832278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E785CF-B8BF-4597-85BD-778644A3E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244D8-8AE2-4949-B490-60CAC1B14C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Example output: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C7B34FF-0785-42FF-89C5-BA8AA7E60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SharePoint Migration Assessment Tool (3)</a:t>
            </a:r>
            <a:endParaRPr lang="nl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2F0511-D3C6-431C-A059-29FB22B03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102" y="1042988"/>
            <a:ext cx="7317564" cy="4641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A72607-442F-4638-B0FE-C9201BD03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87140"/>
            <a:ext cx="4740039" cy="2918570"/>
          </a:xfrm>
          <a:prstGeom prst="rect">
            <a:avLst/>
          </a:prstGeom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18035870-B2FF-4C8D-BA87-B34C7D6F3F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0302251"/>
              </p:ext>
            </p:extLst>
          </p:nvPr>
        </p:nvGraphicFramePr>
        <p:xfrm>
          <a:off x="1455618" y="2319808"/>
          <a:ext cx="1420931" cy="1198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Macro-Enabled Worksheet" showAsIcon="1" r:id="rId5" imgW="914400" imgH="771480" progId="Excel.SheetMacroEnabled.12">
                  <p:embed/>
                </p:oleObj>
              </mc:Choice>
              <mc:Fallback>
                <p:oleObj name="Macro-Enabled Worksheet" showAsIcon="1" r:id="rId5" imgW="914400" imgH="771480" progId="Excel.SheetMacroEnabled.12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18035870-B2FF-4C8D-BA87-B34C7D6F3F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55618" y="2319808"/>
                        <a:ext cx="1420931" cy="11989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C5EBE45C-79A7-4669-A473-8B7D2A697C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72850" y="112909"/>
            <a:ext cx="723899" cy="612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8A8014-3758-4B35-934A-D106910EF1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72850" y="998734"/>
            <a:ext cx="723898" cy="612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1635672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E785CF-B8BF-4597-85BD-778644A3E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244D8-8AE2-4949-B490-60CAC1B14C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 next slides these most common FTC remediation challenges and solutions will be addressed: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Site branding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Custom Web Controls &amp; Web Parts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Custom User Profile Properties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Timer Jobs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Event receivers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C7B34FF-0785-42FF-89C5-BA8AA7E60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Remediation challenges</a:t>
            </a:r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F8E0D6-D002-4285-9813-D9CEA595E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2850" y="112909"/>
            <a:ext cx="723900" cy="612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5534332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branding</a:t>
            </a:r>
          </a:p>
        </p:txBody>
      </p:sp>
    </p:spTree>
    <p:extLst>
      <p:ext uri="{BB962C8B-B14F-4D97-AF65-F5344CB8AC3E}">
        <p14:creationId xmlns:p14="http://schemas.microsoft.com/office/powerpoint/2010/main" val="153368570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sz="half" idx="2"/>
          </p:nvPr>
        </p:nvSpPr>
        <p:spPr>
          <a:xfrm>
            <a:off x="971552" y="1523999"/>
            <a:ext cx="10020298" cy="4832733"/>
          </a:xfrm>
        </p:spPr>
        <p:txBody>
          <a:bodyPr/>
          <a:lstStyle/>
          <a:p>
            <a:r>
              <a:rPr lang="en-US" sz="3600" dirty="0">
                <a:solidFill>
                  <a:schemeClr val="tx2"/>
                </a:solidFill>
              </a:rPr>
              <a:t>Custom master page</a:t>
            </a:r>
          </a:p>
          <a:p>
            <a:pPr marL="265113" lvl="1"/>
            <a:r>
              <a:rPr lang="en-US" sz="2000" dirty="0"/>
              <a:t>Can introduce any level of customizations</a:t>
            </a:r>
          </a:p>
          <a:p>
            <a:pPr marL="265113" lvl="1"/>
            <a:r>
              <a:rPr lang="en-US" sz="2000" dirty="0"/>
              <a:t>When new changes are introduced to the OOTB master page, those should be copied to custom master pages as well</a:t>
            </a:r>
          </a:p>
          <a:p>
            <a:pPr marL="539750" lvl="2"/>
            <a:r>
              <a:rPr lang="en-US" sz="1400" dirty="0"/>
              <a:t>Additional maintenance burden</a:t>
            </a:r>
          </a:p>
          <a:p>
            <a:pPr marL="265113" lvl="1"/>
            <a:r>
              <a:rPr lang="en-US" sz="2000" dirty="0"/>
              <a:t>Future major version upgrades can cause additional requirements to re-create the end user experience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 master page vs. (O365) theme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9E9844-4E32-461D-AEC3-D08EE35C1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2850" y="112909"/>
            <a:ext cx="723899" cy="612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5190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3752EF-0FA3-453D-A0C1-FD61E85C4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765" y="6589498"/>
            <a:ext cx="2064470" cy="245261"/>
          </a:xfrm>
        </p:spPr>
        <p:txBody>
          <a:bodyPr/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  <a:cs typeface="Segoe UI" panose="020B0502040204020203" pitchFamily="34" charset="0"/>
              </a:rPr>
              <a:t>©2017 Avanade Inc. All Rights Reserved.</a:t>
            </a:r>
            <a:endParaRPr lang="en-US" sz="800" dirty="0">
              <a:solidFill>
                <a:schemeClr val="bg1">
                  <a:lumMod val="8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836318E-6B3A-46F5-AF3C-A5090EFF531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268538" y="5471703"/>
            <a:ext cx="9085262" cy="1024008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Kevin Timmerman – October 26</a:t>
            </a:r>
            <a:r>
              <a:rPr lang="en-GB" baseline="30000" dirty="0"/>
              <a:t>th</a:t>
            </a:r>
            <a:r>
              <a:rPr lang="en-GB" dirty="0"/>
              <a:t> 2017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78C54D-E11A-43DE-A6E4-B06130FCC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4744958"/>
            <a:ext cx="9085262" cy="687600"/>
          </a:xfrm>
        </p:spPr>
        <p:txBody>
          <a:bodyPr/>
          <a:lstStyle/>
          <a:p>
            <a:r>
              <a:rPr lang="en-GB" dirty="0"/>
              <a:t>Migrating your customizations from On-Prem to SharePoint Online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E79E78-5DB0-414A-B2A5-2BC06F76C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700" y="6181386"/>
            <a:ext cx="16383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6705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4274545" y="1523999"/>
            <a:ext cx="3327674" cy="4832732"/>
          </a:xfrm>
        </p:spPr>
        <p:txBody>
          <a:bodyPr/>
          <a:lstStyle/>
          <a:p>
            <a:r>
              <a:rPr lang="en-US" sz="4000" dirty="0">
                <a:solidFill>
                  <a:schemeClr val="tx2"/>
                </a:solidFill>
              </a:rPr>
              <a:t>Site theme</a:t>
            </a:r>
          </a:p>
          <a:p>
            <a:pPr marL="265113" lvl="1"/>
            <a:r>
              <a:rPr lang="en-US" sz="2000" dirty="0"/>
              <a:t>Can be introduce to bring color, font and background image settings</a:t>
            </a:r>
          </a:p>
          <a:p>
            <a:pPr marL="265113" lvl="1"/>
            <a:r>
              <a:rPr lang="en-US" sz="2000" dirty="0"/>
              <a:t>Sites with themes will still use OOTB master pages, so any updates will be automatically reflected on the sites</a:t>
            </a:r>
          </a:p>
          <a:p>
            <a:pPr marL="265113" lvl="1"/>
            <a:r>
              <a:rPr lang="en-US" sz="2000" dirty="0"/>
              <a:t>Future major version upgrades don’t cause additional costs</a:t>
            </a:r>
          </a:p>
          <a:p>
            <a:pPr marL="265113" lvl="1"/>
            <a:r>
              <a:rPr lang="en-US" sz="2000" dirty="0"/>
              <a:t>Needs to be stored on each site collection</a:t>
            </a:r>
          </a:p>
          <a:p>
            <a:pPr marL="539750" lvl="2"/>
            <a:r>
              <a:rPr lang="en-US" sz="1400" dirty="0"/>
              <a:t>Additional maintenance burden</a:t>
            </a:r>
          </a:p>
          <a:p>
            <a:pPr marL="265113" lvl="1"/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sz="half" idx="2"/>
          </p:nvPr>
        </p:nvSpPr>
        <p:spPr>
          <a:xfrm>
            <a:off x="7686677" y="1523999"/>
            <a:ext cx="4200523" cy="4832733"/>
          </a:xfrm>
        </p:spPr>
        <p:txBody>
          <a:bodyPr/>
          <a:lstStyle/>
          <a:p>
            <a:r>
              <a:rPr lang="en-US" sz="3600" dirty="0">
                <a:solidFill>
                  <a:schemeClr val="tx2"/>
                </a:solidFill>
              </a:rPr>
              <a:t>Alternate CSS</a:t>
            </a:r>
          </a:p>
          <a:p>
            <a:pPr marL="265113" lvl="1"/>
            <a:r>
              <a:rPr lang="en-US" sz="2000" dirty="0"/>
              <a:t>Simple styling using CSS</a:t>
            </a:r>
          </a:p>
          <a:p>
            <a:pPr marL="265113" lvl="1"/>
            <a:r>
              <a:rPr lang="en-US" sz="2000" dirty="0"/>
              <a:t>Won’t break in case of SharePoint upgrades</a:t>
            </a:r>
          </a:p>
          <a:p>
            <a:pPr marL="265113" lvl="1"/>
            <a:r>
              <a:rPr lang="en-US" sz="2000" dirty="0"/>
              <a:t>Store on central location accessible to everyone</a:t>
            </a:r>
          </a:p>
          <a:p>
            <a:pPr marL="265113" lvl="1"/>
            <a:r>
              <a:rPr lang="en-US" sz="2000" dirty="0"/>
              <a:t>Not yet applied to the modern UI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 master page vs. (O365) theme (2)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B737D9F-D0C4-4DAE-92DE-C2E9F6724D54}"/>
              </a:ext>
            </a:extLst>
          </p:cNvPr>
          <p:cNvSpPr txBox="1">
            <a:spLocks/>
          </p:cNvSpPr>
          <p:nvPr/>
        </p:nvSpPr>
        <p:spPr>
          <a:xfrm>
            <a:off x="960792" y="1524000"/>
            <a:ext cx="3313753" cy="48327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tx2"/>
                </a:solidFill>
              </a:rPr>
              <a:t>O365 theme</a:t>
            </a:r>
          </a:p>
          <a:p>
            <a:pPr marL="265113" lvl="1"/>
            <a:r>
              <a:rPr lang="en-US" sz="2000" dirty="0"/>
              <a:t>Centrally control branding across all services in O365</a:t>
            </a:r>
          </a:p>
          <a:p>
            <a:pPr marL="265113" lvl="1"/>
            <a:r>
              <a:rPr lang="en-US" sz="2000" dirty="0"/>
              <a:t>Overriding the O365 theme can be enabled/disabled by tenant admin</a:t>
            </a:r>
          </a:p>
          <a:p>
            <a:pPr marL="265113" lvl="1"/>
            <a:r>
              <a:rPr lang="en-US" sz="2000" dirty="0"/>
              <a:t>No customizations required, so no additional costs during future upgrades</a:t>
            </a:r>
          </a:p>
          <a:p>
            <a:pPr marL="265113" lvl="1"/>
            <a:r>
              <a:rPr lang="en-US" sz="2000" dirty="0"/>
              <a:t>Not available on-</a:t>
            </a:r>
            <a:r>
              <a:rPr lang="en-US" sz="2000" dirty="0" err="1"/>
              <a:t>prem</a:t>
            </a: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6CE57A-64C0-43B1-98E5-24DBEC988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2850" y="112909"/>
            <a:ext cx="723899" cy="612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8127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AE5CCD-3E85-4DB1-85BE-70599A91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619A543-8860-48A0-8930-FE2594896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792" y="4538949"/>
            <a:ext cx="10270415" cy="13363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During implementation the FTC and new approach will co-exist, allowing a phased roll-out and pilot testing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issues occur, you can easily switch back to the FTC solution and determine a new approach/solution </a:t>
            </a:r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ECEAEF-0A37-44E6-B8D4-5E12A696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Remediation strategy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17CB746-1535-458A-BEE6-A83233A97E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0286582"/>
              </p:ext>
            </p:extLst>
          </p:nvPr>
        </p:nvGraphicFramePr>
        <p:xfrm>
          <a:off x="1051499" y="1366091"/>
          <a:ext cx="10179708" cy="3029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3320899-70F2-4F0F-A3C6-0552ABA80C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72850" y="112909"/>
            <a:ext cx="723900" cy="612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0742605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 Web Controls &amp; Web Parts</a:t>
            </a:r>
          </a:p>
        </p:txBody>
      </p:sp>
    </p:spTree>
    <p:extLst>
      <p:ext uri="{BB962C8B-B14F-4D97-AF65-F5344CB8AC3E}">
        <p14:creationId xmlns:p14="http://schemas.microsoft.com/office/powerpoint/2010/main" val="301611750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AE5CCD-3E85-4DB1-85BE-70599A91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0165D-84A9-4C60-A756-A3242BCFC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Rather than implementing custom web controls/web parts, use standard content/script editor web parts in combination with JavaScript injection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ECEAEF-0A37-44E6-B8D4-5E12A696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Custom Web Controls &amp; Web Parts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9EEC96C-8E8C-4748-A812-7375F7E4A5EC}"/>
              </a:ext>
            </a:extLst>
          </p:cNvPr>
          <p:cNvSpPr txBox="1">
            <a:spLocks/>
          </p:cNvSpPr>
          <p:nvPr/>
        </p:nvSpPr>
        <p:spPr>
          <a:xfrm>
            <a:off x="960792" y="2283945"/>
            <a:ext cx="4424008" cy="145270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>
                <a:solidFill>
                  <a:schemeClr val="tx2"/>
                </a:solidFill>
              </a:rPr>
              <a:t>Full Trust Code</a:t>
            </a:r>
          </a:p>
          <a:p>
            <a:pPr marL="228600" lvl="1"/>
            <a:r>
              <a:rPr lang="fi-FI" dirty="0"/>
              <a:t>Custom web control on master page</a:t>
            </a:r>
          </a:p>
          <a:p>
            <a:pPr marL="228600" lvl="1"/>
            <a:r>
              <a:rPr lang="fi-FI" dirty="0"/>
              <a:t>Will break if FTC is removed</a:t>
            </a:r>
          </a:p>
          <a:p>
            <a:pPr marL="228600" lvl="1"/>
            <a:r>
              <a:rPr lang="fi-FI" dirty="0"/>
              <a:t>Downtime for each upgrade/change</a:t>
            </a:r>
            <a:endParaRPr lang="en-GB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0796111-A6B5-45B7-AE33-3B4E97D65715}"/>
              </a:ext>
            </a:extLst>
          </p:cNvPr>
          <p:cNvSpPr txBox="1">
            <a:spLocks/>
          </p:cNvSpPr>
          <p:nvPr/>
        </p:nvSpPr>
        <p:spPr>
          <a:xfrm>
            <a:off x="960792" y="3855100"/>
            <a:ext cx="4080665" cy="26838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>
                <a:solidFill>
                  <a:schemeClr val="tx2"/>
                </a:solidFill>
              </a:rPr>
              <a:t>JavaScript Injection approach</a:t>
            </a:r>
          </a:p>
          <a:p>
            <a:pPr marL="228600" lvl="1"/>
            <a:r>
              <a:rPr lang="fi-FI" dirty="0"/>
              <a:t>Client-side rendering using JavaScript</a:t>
            </a:r>
          </a:p>
          <a:p>
            <a:pPr marL="228600" lvl="1"/>
            <a:r>
              <a:rPr lang="fi-FI" dirty="0"/>
              <a:t>Use the JSOM and REST API’s in SharePoint (on-prem and SPO)</a:t>
            </a:r>
          </a:p>
          <a:p>
            <a:pPr marL="228600" lvl="1"/>
            <a:r>
              <a:rPr lang="fi-FI" dirty="0"/>
              <a:t>No downtime for upgrades/changes</a:t>
            </a:r>
          </a:p>
          <a:p>
            <a:pPr lvl="1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701D86-71BA-4651-A77E-3F12DCA648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099"/>
          <a:stretch/>
        </p:blipFill>
        <p:spPr>
          <a:xfrm>
            <a:off x="5119390" y="4119375"/>
            <a:ext cx="5453505" cy="168301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607A9DD-8DF7-4E3F-81E6-EF54EF92BE84}"/>
              </a:ext>
            </a:extLst>
          </p:cNvPr>
          <p:cNvGrpSpPr/>
          <p:nvPr/>
        </p:nvGrpSpPr>
        <p:grpSpPr>
          <a:xfrm>
            <a:off x="11374119" y="4474348"/>
            <a:ext cx="429300" cy="540733"/>
            <a:chOff x="8856725" y="2275112"/>
            <a:chExt cx="605872" cy="76313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C9FC22A-FEE0-4DE1-AFED-3655370B5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56725" y="2275112"/>
              <a:ext cx="527111" cy="68938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9136539-DA03-4B4D-89C9-9AE8E6947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35486" y="2348863"/>
              <a:ext cx="527111" cy="689388"/>
            </a:xfrm>
            <a:prstGeom prst="rect">
              <a:avLst/>
            </a:prstGeom>
          </p:spPr>
        </p:pic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D04E5BAC-2794-4009-8862-2B28D188B32E}"/>
                </a:ext>
              </a:extLst>
            </p:cNvPr>
            <p:cNvSpPr/>
            <p:nvPr/>
          </p:nvSpPr>
          <p:spPr bwMode="auto">
            <a:xfrm>
              <a:off x="8978857" y="2373272"/>
              <a:ext cx="440367" cy="626130"/>
            </a:xfrm>
            <a:prstGeom prst="rtTriangle">
              <a:avLst/>
            </a:prstGeom>
            <a:solidFill>
              <a:schemeClr val="accent4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2396" tIns="32396" rIns="32396" bIns="3239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47731" fontAlgn="base">
                <a:spcBef>
                  <a:spcPct val="0"/>
                </a:spcBef>
                <a:spcAft>
                  <a:spcPct val="0"/>
                </a:spcAft>
              </a:pPr>
              <a:endParaRPr lang="en-US" sz="1559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8F83C6C-B765-4109-90C9-351E99E5CA27}"/>
                </a:ext>
              </a:extLst>
            </p:cNvPr>
            <p:cNvSpPr txBox="1"/>
            <p:nvPr/>
          </p:nvSpPr>
          <p:spPr>
            <a:xfrm>
              <a:off x="9045473" y="2698546"/>
              <a:ext cx="151577" cy="30776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647918"/>
              <a:r>
                <a:rPr lang="fi-FI" sz="1417" spc="-50" dirty="0" err="1">
                  <a:solidFill>
                    <a:srgbClr val="FFFFFF"/>
                  </a:solidFill>
                  <a:effectLst>
                    <a:outerShdw blurRad="50800" dist="38100" dir="2700000" algn="tl" rotWithShape="0">
                      <a:srgbClr val="EB3C00">
                        <a:alpha val="40000"/>
                      </a:srgbClr>
                    </a:outerShdw>
                  </a:effectLst>
                </a:rPr>
                <a:t>js</a:t>
              </a:r>
              <a:endParaRPr lang="en-US" sz="1417" spc="-5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EB3C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3461375-F998-4E5E-811A-AB763F0645D7}"/>
              </a:ext>
            </a:extLst>
          </p:cNvPr>
          <p:cNvGrpSpPr/>
          <p:nvPr/>
        </p:nvGrpSpPr>
        <p:grpSpPr>
          <a:xfrm>
            <a:off x="9887617" y="2886633"/>
            <a:ext cx="1496028" cy="1124118"/>
            <a:chOff x="7366822" y="3128075"/>
            <a:chExt cx="2111349" cy="1586472"/>
          </a:xfrm>
        </p:grpSpPr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8CDA8135-4B61-4B1B-B3D1-A0987F8859CC}"/>
                </a:ext>
              </a:extLst>
            </p:cNvPr>
            <p:cNvSpPr/>
            <p:nvPr/>
          </p:nvSpPr>
          <p:spPr>
            <a:xfrm rot="8195881">
              <a:off x="7366822" y="3625036"/>
              <a:ext cx="575254" cy="1089511"/>
            </a:xfrm>
            <a:prstGeom prst="arc">
              <a:avLst>
                <a:gd name="adj1" fmla="val 2097834"/>
                <a:gd name="adj2" fmla="val 366333"/>
              </a:avLst>
            </a:prstGeom>
            <a:ln w="57150">
              <a:solidFill>
                <a:schemeClr val="tx1">
                  <a:lumMod val="75000"/>
                  <a:lumOff val="25000"/>
                  <a:alpha val="80000"/>
                </a:schemeClr>
              </a:solidFill>
              <a:headEnd type="diamond" w="sm" len="med"/>
              <a:tailEnd type="stealth" w="lg" len="lg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47918"/>
              <a:endParaRPr lang="en-US" sz="976">
                <a:solidFill>
                  <a:srgbClr val="000000"/>
                </a:solidFill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0127B7B-5FE0-485E-A0A6-909A6D2342DC}"/>
                </a:ext>
              </a:extLst>
            </p:cNvPr>
            <p:cNvGrpSpPr/>
            <p:nvPr/>
          </p:nvGrpSpPr>
          <p:grpSpPr>
            <a:xfrm>
              <a:off x="7482976" y="3128075"/>
              <a:ext cx="1995195" cy="1307309"/>
              <a:chOff x="4395610" y="3071229"/>
              <a:chExt cx="1995195" cy="130730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9DBCD8-0058-45A7-B6CD-71B1AF5438D9}"/>
                  </a:ext>
                </a:extLst>
              </p:cNvPr>
              <p:cNvSpPr/>
              <p:nvPr/>
            </p:nvSpPr>
            <p:spPr bwMode="auto">
              <a:xfrm>
                <a:off x="4395610" y="3071229"/>
                <a:ext cx="1784947" cy="1118626"/>
              </a:xfrm>
              <a:prstGeom prst="rect">
                <a:avLst/>
              </a:prstGeom>
              <a:solidFill>
                <a:schemeClr val="bg1">
                  <a:lumMod val="85000"/>
                  <a:alpha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32396" tIns="32396" rIns="32396" bIns="3239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4773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34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Segoe UI Light" panose="020B0502040204020203" pitchFamily="34" charset="0"/>
                    <a:ea typeface="Segoe UI" pitchFamily="34" charset="0"/>
                    <a:cs typeface="Segoe UI Light" panose="020B0502040204020203" pitchFamily="34" charset="0"/>
                  </a:rPr>
                  <a:t>Provider Hosted Add-in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6C9E578-A8C7-4625-BFF1-B1D29AEDA2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46592" y="3476941"/>
                <a:ext cx="529349" cy="417312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11926BD-EB8E-45E6-981E-F7980569F4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81574" y="3585493"/>
                <a:ext cx="556200" cy="43848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A6A5A325-6D32-4802-9853-B78F34A8D0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70309" y="3700199"/>
                <a:ext cx="420496" cy="432326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97DDD489-1D4D-4C0A-88C0-A3EBE1C95A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93565" y="3772769"/>
                <a:ext cx="688009" cy="605769"/>
              </a:xfrm>
              <a:prstGeom prst="rect">
                <a:avLst/>
              </a:prstGeom>
            </p:spPr>
          </p:pic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D800BC1-89BE-46CC-8D28-6DAFD9FBA494}"/>
              </a:ext>
            </a:extLst>
          </p:cNvPr>
          <p:cNvGrpSpPr/>
          <p:nvPr/>
        </p:nvGrpSpPr>
        <p:grpSpPr>
          <a:xfrm>
            <a:off x="6610202" y="2717233"/>
            <a:ext cx="1334685" cy="1316059"/>
            <a:chOff x="4383758" y="2311697"/>
            <a:chExt cx="2516893" cy="248176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62E00B8-D5CC-44EE-9099-97DDFF17B8E9}"/>
                </a:ext>
              </a:extLst>
            </p:cNvPr>
            <p:cNvSpPr/>
            <p:nvPr/>
          </p:nvSpPr>
          <p:spPr bwMode="auto">
            <a:xfrm>
              <a:off x="4537410" y="2311697"/>
              <a:ext cx="2017543" cy="2200147"/>
            </a:xfrm>
            <a:prstGeom prst="rect">
              <a:avLst/>
            </a:prstGeom>
            <a:solidFill>
              <a:schemeClr val="bg1">
                <a:lumMod val="85000"/>
                <a:alpha val="75000"/>
              </a:schemeClr>
            </a:solidFill>
            <a:ln>
              <a:solidFill>
                <a:schemeClr val="bg1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32396" tIns="32396" rIns="32396" bIns="3239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4773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34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SharePoint </a:t>
              </a:r>
              <a:br>
                <a:rPr lang="en-US" sz="1134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</a:br>
              <a:r>
                <a:rPr lang="en-US" sz="1134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Segoe UI Light" panose="020B0502040204020203" pitchFamily="34" charset="0"/>
                  <a:ea typeface="Segoe UI" pitchFamily="34" charset="0"/>
                  <a:cs typeface="Segoe UI Light" panose="020B0502040204020203" pitchFamily="34" charset="0"/>
                </a:rPr>
                <a:t>Service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F36F4A6-C179-48C5-8AC5-2C9F6EC7393B}"/>
                </a:ext>
              </a:extLst>
            </p:cNvPr>
            <p:cNvGrpSpPr/>
            <p:nvPr/>
          </p:nvGrpSpPr>
          <p:grpSpPr>
            <a:xfrm>
              <a:off x="5421611" y="2886866"/>
              <a:ext cx="1479040" cy="1043909"/>
              <a:chOff x="4557447" y="1721445"/>
              <a:chExt cx="1479040" cy="1043909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1685288-4FFC-415E-8A92-2BB5C25440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57447" y="1902539"/>
                <a:ext cx="477423" cy="839046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28D4EB3-74C4-4925-AFAD-DE40483431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69643" y="1721445"/>
                <a:ext cx="477423" cy="839046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98EFD5CC-3D26-4B92-8FDF-9FF992BDB0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53580" y="1902539"/>
                <a:ext cx="882907" cy="862815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590D0C4-8C7A-4934-BBC4-F7B2729567A0}"/>
                </a:ext>
              </a:extLst>
            </p:cNvPr>
            <p:cNvGrpSpPr/>
            <p:nvPr/>
          </p:nvGrpSpPr>
          <p:grpSpPr>
            <a:xfrm>
              <a:off x="4880542" y="3820782"/>
              <a:ext cx="944427" cy="972683"/>
              <a:chOff x="3981885" y="2834055"/>
              <a:chExt cx="944427" cy="972683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FC456832-961B-431C-9DF2-B1127AC9AB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81885" y="2967692"/>
                <a:ext cx="477423" cy="839046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823150FD-B434-4750-A866-AD2686825C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69036" y="2834055"/>
                <a:ext cx="477423" cy="839046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4CA81D8B-2040-4D4B-AB38-FDA27ADEA0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80085" y="3260431"/>
                <a:ext cx="446227" cy="456212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5FCAC6A-6EA1-458D-80B7-9072DF8F799C}"/>
                </a:ext>
              </a:extLst>
            </p:cNvPr>
            <p:cNvGrpSpPr/>
            <p:nvPr/>
          </p:nvGrpSpPr>
          <p:grpSpPr>
            <a:xfrm>
              <a:off x="4383758" y="2988031"/>
              <a:ext cx="968998" cy="971748"/>
              <a:chOff x="3601101" y="2714202"/>
              <a:chExt cx="968998" cy="971748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578EB6C-0366-4110-9386-2D70929497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01101" y="2846904"/>
                <a:ext cx="477423" cy="839046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55488B94-12F7-45C1-871B-A2B2770A0B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875612" y="2714202"/>
                <a:ext cx="694487" cy="898458"/>
              </a:xfrm>
              <a:prstGeom prst="rect">
                <a:avLst/>
              </a:prstGeom>
              <a:ln>
                <a:noFill/>
              </a:ln>
            </p:spPr>
          </p:pic>
        </p:grp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27E8292-C6D5-4AF7-8B2E-575D86724264}"/>
              </a:ext>
            </a:extLst>
          </p:cNvPr>
          <p:cNvCxnSpPr/>
          <p:nvPr/>
        </p:nvCxnSpPr>
        <p:spPr>
          <a:xfrm flipH="1">
            <a:off x="7829747" y="3710670"/>
            <a:ext cx="1839504" cy="6964"/>
          </a:xfrm>
          <a:prstGeom prst="straightConnector1">
            <a:avLst/>
          </a:prstGeom>
          <a:ln w="53975">
            <a:solidFill>
              <a:schemeClr val="bg1">
                <a:lumMod val="50000"/>
              </a:schemeClr>
            </a:solidFill>
            <a:prstDash val="sysDash"/>
            <a:tailEnd type="stealth" w="lg" len="lg"/>
          </a:ln>
          <a:effec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16E99E0-FF97-42AA-AC2F-983766A2B0E9}"/>
              </a:ext>
            </a:extLst>
          </p:cNvPr>
          <p:cNvGrpSpPr/>
          <p:nvPr/>
        </p:nvGrpSpPr>
        <p:grpSpPr>
          <a:xfrm>
            <a:off x="9411791" y="3485787"/>
            <a:ext cx="364486" cy="364486"/>
            <a:chOff x="492" y="17985"/>
            <a:chExt cx="524853" cy="524853"/>
          </a:xfrm>
          <a:solidFill>
            <a:schemeClr val="accent5"/>
          </a:solidFill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0E8A364-430E-45AB-A63D-F5063820D65B}"/>
                </a:ext>
              </a:extLst>
            </p:cNvPr>
            <p:cNvSpPr/>
            <p:nvPr/>
          </p:nvSpPr>
          <p:spPr>
            <a:xfrm>
              <a:off x="492" y="17985"/>
              <a:ext cx="524853" cy="524853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Oval 4">
              <a:extLst>
                <a:ext uri="{FF2B5EF4-FFF2-40B4-BE49-F238E27FC236}">
                  <a16:creationId xmlns:a16="http://schemas.microsoft.com/office/drawing/2014/main" id="{274F7422-3F73-4175-A733-11EE754EE493}"/>
                </a:ext>
              </a:extLst>
            </p:cNvPr>
            <p:cNvSpPr/>
            <p:nvPr/>
          </p:nvSpPr>
          <p:spPr>
            <a:xfrm>
              <a:off x="164716" y="94848"/>
              <a:ext cx="190574" cy="37112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74089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i-FI" sz="1667" dirty="0">
                  <a:solidFill>
                    <a:srgbClr val="FFFFFF"/>
                  </a:solidFill>
                </a:rPr>
                <a:t>2</a:t>
              </a:r>
              <a:endParaRPr lang="en-US" sz="1667" dirty="0">
                <a:solidFill>
                  <a:srgbClr val="FFFFFF"/>
                </a:solidFill>
              </a:endParaRP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816EF4D-DC8C-46C2-A385-7C626D779835}"/>
              </a:ext>
            </a:extLst>
          </p:cNvPr>
          <p:cNvCxnSpPr/>
          <p:nvPr/>
        </p:nvCxnSpPr>
        <p:spPr>
          <a:xfrm flipH="1">
            <a:off x="8793540" y="2462521"/>
            <a:ext cx="336528" cy="489621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4">
            <a:extLst>
              <a:ext uri="{FF2B5EF4-FFF2-40B4-BE49-F238E27FC236}">
                <a16:creationId xmlns:a16="http://schemas.microsoft.com/office/drawing/2014/main" id="{6757E1A7-342F-4D7D-8876-613D0C57BCA4}"/>
              </a:ext>
            </a:extLst>
          </p:cNvPr>
          <p:cNvSpPr txBox="1"/>
          <p:nvPr/>
        </p:nvSpPr>
        <p:spPr>
          <a:xfrm>
            <a:off x="9133544" y="2229676"/>
            <a:ext cx="2520571" cy="498833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noFill/>
            <a:prstDash val="solid"/>
            <a:miter lim="800000"/>
          </a:ln>
          <a:effectLst/>
        </p:spPr>
        <p:txBody>
          <a:bodyPr wrap="square" lIns="40427" tIns="20214" rIns="64685" bIns="20214" rtlCol="0" anchor="ctr" anchorCtr="0">
            <a:spAutoFit/>
          </a:bodyPr>
          <a:lstStyle>
            <a:defPPr>
              <a:defRPr lang="en-US"/>
            </a:defPPr>
            <a:lvl1pPr marL="0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8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6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3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3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91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8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6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4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fi-FI" sz="992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Association of JavaScript injection (user custom action) to the site, so that code is executed during site processing.</a:t>
            </a:r>
            <a:endParaRPr lang="en-US" sz="992" dirty="0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41FD06C-B46B-4EE2-B995-BDB50242B193}"/>
              </a:ext>
            </a:extLst>
          </p:cNvPr>
          <p:cNvCxnSpPr/>
          <p:nvPr/>
        </p:nvCxnSpPr>
        <p:spPr>
          <a:xfrm flipV="1">
            <a:off x="7824517" y="3284674"/>
            <a:ext cx="1844734" cy="1"/>
          </a:xfrm>
          <a:prstGeom prst="straightConnector1">
            <a:avLst/>
          </a:prstGeom>
          <a:ln w="53975">
            <a:solidFill>
              <a:schemeClr val="bg1">
                <a:lumMod val="50000"/>
              </a:schemeClr>
            </a:solidFill>
            <a:prstDash val="sysDash"/>
            <a:tailEnd type="stealth" w="lg" len="lg"/>
          </a:ln>
          <a:effec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62F7D10-E696-443C-8FFE-681B0D9CB6E3}"/>
              </a:ext>
            </a:extLst>
          </p:cNvPr>
          <p:cNvGrpSpPr/>
          <p:nvPr/>
        </p:nvGrpSpPr>
        <p:grpSpPr>
          <a:xfrm>
            <a:off x="7979933" y="2773072"/>
            <a:ext cx="364486" cy="364486"/>
            <a:chOff x="492" y="17985"/>
            <a:chExt cx="524853" cy="524853"/>
          </a:xfrm>
          <a:solidFill>
            <a:schemeClr val="accent5"/>
          </a:solidFill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1A435BF-90A8-4705-A359-1EE56AF6438C}"/>
                </a:ext>
              </a:extLst>
            </p:cNvPr>
            <p:cNvSpPr/>
            <p:nvPr/>
          </p:nvSpPr>
          <p:spPr>
            <a:xfrm>
              <a:off x="492" y="17985"/>
              <a:ext cx="524853" cy="524853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Oval 4">
              <a:extLst>
                <a:ext uri="{FF2B5EF4-FFF2-40B4-BE49-F238E27FC236}">
                  <a16:creationId xmlns:a16="http://schemas.microsoft.com/office/drawing/2014/main" id="{A0002F06-A9F7-415E-8DEF-5C330098A3E2}"/>
                </a:ext>
              </a:extLst>
            </p:cNvPr>
            <p:cNvSpPr/>
            <p:nvPr/>
          </p:nvSpPr>
          <p:spPr>
            <a:xfrm>
              <a:off x="177130" y="94848"/>
              <a:ext cx="152291" cy="37112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74089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i-FI" sz="1667" dirty="0">
                  <a:solidFill>
                    <a:srgbClr val="FFFFFF"/>
                  </a:solidFill>
                </a:rPr>
                <a:t>1</a:t>
              </a:r>
              <a:endParaRPr lang="en-US" sz="1667" dirty="0">
                <a:solidFill>
                  <a:srgbClr val="FFFFFF"/>
                </a:solidFill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7AD8C458-79A7-49A3-9F95-F99D3875DF90}"/>
              </a:ext>
            </a:extLst>
          </p:cNvPr>
          <p:cNvSpPr txBox="1"/>
          <p:nvPr/>
        </p:nvSpPr>
        <p:spPr>
          <a:xfrm>
            <a:off x="8208359" y="3461507"/>
            <a:ext cx="1173398" cy="2617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47918"/>
            <a:r>
              <a:rPr lang="fi-FI" spc="-50" dirty="0">
                <a:gradFill>
                  <a:gsLst>
                    <a:gs pos="2917">
                      <a:srgbClr val="797A7D"/>
                    </a:gs>
                    <a:gs pos="95000">
                      <a:srgbClr val="797A7D"/>
                    </a:gs>
                  </a:gsLst>
                  <a:lin ang="5400000" scaled="0"/>
                </a:gradFill>
                <a:latin typeface="Segoe UI Light" panose="020B0502040204020203" pitchFamily="34" charset="0"/>
                <a:cs typeface="Segoe UI Light" panose="020B0502040204020203" pitchFamily="34" charset="0"/>
              </a:rPr>
              <a:t>CSOM / REST</a:t>
            </a:r>
            <a:endParaRPr lang="en-GB" spc="-50" dirty="0">
              <a:gradFill>
                <a:gsLst>
                  <a:gs pos="2917">
                    <a:srgbClr val="797A7D"/>
                  </a:gs>
                  <a:gs pos="95000">
                    <a:srgbClr val="797A7D"/>
                  </a:gs>
                </a:gsLst>
                <a:lin ang="5400000" scaled="0"/>
              </a:gra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522EEB4-C4F0-4EC8-966E-5C4FF6913474}"/>
              </a:ext>
            </a:extLst>
          </p:cNvPr>
          <p:cNvCxnSpPr/>
          <p:nvPr/>
        </p:nvCxnSpPr>
        <p:spPr>
          <a:xfrm flipV="1">
            <a:off x="9658182" y="4747746"/>
            <a:ext cx="1635976" cy="118070"/>
          </a:xfrm>
          <a:prstGeom prst="straightConnector1">
            <a:avLst/>
          </a:prstGeom>
          <a:ln w="28575">
            <a:solidFill>
              <a:schemeClr val="accent5"/>
            </a:solidFill>
            <a:prstDash val="sysDash"/>
            <a:tailEnd type="stealth" w="lg" len="lg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9C9318FF-1FA8-473D-B455-0FA3B664F4DB}"/>
              </a:ext>
            </a:extLst>
          </p:cNvPr>
          <p:cNvSpPr txBox="1"/>
          <p:nvPr/>
        </p:nvSpPr>
        <p:spPr>
          <a:xfrm rot="21385702">
            <a:off x="10101272" y="4589145"/>
            <a:ext cx="804707" cy="1745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47918"/>
            <a:r>
              <a:rPr lang="en-US" sz="850" spc="-50" dirty="0">
                <a:gradFill>
                  <a:gsLst>
                    <a:gs pos="2917">
                      <a:srgbClr val="797A7D"/>
                    </a:gs>
                    <a:gs pos="95000">
                      <a:srgbClr val="797A7D"/>
                    </a:gs>
                  </a:gsLst>
                  <a:lin ang="5400000" scaled="0"/>
                </a:gradFill>
                <a:latin typeface="Segoe UI Light" panose="020B0502040204020203" pitchFamily="34" charset="0"/>
                <a:cs typeface="Segoe UI Light" panose="020B0502040204020203" pitchFamily="34" charset="0"/>
              </a:rPr>
              <a:t>&lt;&lt;</a:t>
            </a:r>
            <a:r>
              <a:rPr lang="en-US" sz="1134" spc="-50" dirty="0">
                <a:gradFill>
                  <a:gsLst>
                    <a:gs pos="2917">
                      <a:srgbClr val="797A7D"/>
                    </a:gs>
                    <a:gs pos="95000">
                      <a:srgbClr val="797A7D"/>
                    </a:gs>
                  </a:gsLst>
                  <a:lin ang="5400000" scaled="0"/>
                </a:gradFill>
                <a:latin typeface="Segoe UI Light" panose="020B0502040204020203" pitchFamily="34" charset="0"/>
                <a:cs typeface="Segoe UI Light" panose="020B0502040204020203" pitchFamily="34" charset="0"/>
              </a:rPr>
              <a:t>Reference</a:t>
            </a:r>
            <a:r>
              <a:rPr lang="en-US" sz="850" spc="-50" dirty="0">
                <a:gradFill>
                  <a:gsLst>
                    <a:gs pos="2917">
                      <a:srgbClr val="797A7D"/>
                    </a:gs>
                    <a:gs pos="95000">
                      <a:srgbClr val="797A7D"/>
                    </a:gs>
                  </a:gsLst>
                  <a:lin ang="5400000" scaled="0"/>
                </a:gradFill>
                <a:latin typeface="Segoe UI Light" panose="020B0502040204020203" pitchFamily="34" charset="0"/>
                <a:cs typeface="Segoe UI Light" panose="020B0502040204020203" pitchFamily="34" charset="0"/>
              </a:rPr>
              <a:t>&gt;&gt;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3448330-877C-4EFA-8961-380D6F593DC3}"/>
              </a:ext>
            </a:extLst>
          </p:cNvPr>
          <p:cNvCxnSpPr/>
          <p:nvPr/>
        </p:nvCxnSpPr>
        <p:spPr>
          <a:xfrm flipV="1">
            <a:off x="9594034" y="4865817"/>
            <a:ext cx="497386" cy="865563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">
            <a:extLst>
              <a:ext uri="{FF2B5EF4-FFF2-40B4-BE49-F238E27FC236}">
                <a16:creationId xmlns:a16="http://schemas.microsoft.com/office/drawing/2014/main" id="{796A1BE6-F9BE-489A-959F-597AA229F4A0}"/>
              </a:ext>
            </a:extLst>
          </p:cNvPr>
          <p:cNvSpPr txBox="1"/>
          <p:nvPr/>
        </p:nvSpPr>
        <p:spPr>
          <a:xfrm>
            <a:off x="7986626" y="5731380"/>
            <a:ext cx="2918918" cy="651503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noFill/>
            <a:prstDash val="solid"/>
            <a:miter lim="800000"/>
          </a:ln>
          <a:effectLst/>
        </p:spPr>
        <p:txBody>
          <a:bodyPr wrap="square" lIns="40427" tIns="20214" rIns="64685" bIns="20214" rtlCol="0" anchor="ctr" anchorCtr="0">
            <a:spAutoFit/>
          </a:bodyPr>
          <a:lstStyle>
            <a:defPPr>
              <a:defRPr lang="en-US"/>
            </a:defPPr>
            <a:lvl1pPr marL="0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8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6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3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3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91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8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6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4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fi-FI" sz="992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UX elements are rendered with JavaScript by using a script stored either in SharePoint, centrally in the provider hosted Add-in or in some CDN. Preferable in one location for easy update cross all instances.</a:t>
            </a:r>
            <a:endParaRPr lang="en-US" sz="992" dirty="0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C967255-D73C-4A3C-9C5D-4896BB234920}"/>
              </a:ext>
            </a:extLst>
          </p:cNvPr>
          <p:cNvGrpSpPr/>
          <p:nvPr/>
        </p:nvGrpSpPr>
        <p:grpSpPr>
          <a:xfrm>
            <a:off x="11675289" y="4883418"/>
            <a:ext cx="364486" cy="364486"/>
            <a:chOff x="492" y="17985"/>
            <a:chExt cx="524853" cy="524853"/>
          </a:xfrm>
          <a:solidFill>
            <a:schemeClr val="accent5"/>
          </a:solidFill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0426F68-4639-4FCE-87EB-BF52F413C5DD}"/>
                </a:ext>
              </a:extLst>
            </p:cNvPr>
            <p:cNvSpPr/>
            <p:nvPr/>
          </p:nvSpPr>
          <p:spPr>
            <a:xfrm>
              <a:off x="492" y="17985"/>
              <a:ext cx="524853" cy="524853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Oval 4">
              <a:extLst>
                <a:ext uri="{FF2B5EF4-FFF2-40B4-BE49-F238E27FC236}">
                  <a16:creationId xmlns:a16="http://schemas.microsoft.com/office/drawing/2014/main" id="{3B061BFE-49AB-4345-88A3-196F14B0A6D2}"/>
                </a:ext>
              </a:extLst>
            </p:cNvPr>
            <p:cNvSpPr/>
            <p:nvPr/>
          </p:nvSpPr>
          <p:spPr>
            <a:xfrm>
              <a:off x="172604" y="94848"/>
              <a:ext cx="218183" cy="37112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74089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i-FI" sz="1667" dirty="0">
                  <a:solidFill>
                    <a:srgbClr val="FFFFFF"/>
                  </a:solidFill>
                </a:rPr>
                <a:t>3</a:t>
              </a:r>
              <a:endParaRPr lang="en-US" sz="1667" dirty="0">
                <a:solidFill>
                  <a:srgbClr val="FFFFFF"/>
                </a:solidFill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7FE0E6B7-6E08-47EC-90B8-B0D416B069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950" y="2808484"/>
            <a:ext cx="723899" cy="612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6DBC68C-CD89-4AB2-BC65-33E2F16202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950" y="4595423"/>
            <a:ext cx="723899" cy="612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0087651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AE5CCD-3E85-4DB1-85BE-70599A91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ECEAEF-0A37-44E6-B8D4-5E12A696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Remediation strategy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17CB746-1535-458A-BEE6-A83233A97E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8978052"/>
              </p:ext>
            </p:extLst>
          </p:nvPr>
        </p:nvGraphicFramePr>
        <p:xfrm>
          <a:off x="1051499" y="1366091"/>
          <a:ext cx="10179708" cy="4101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A1E885F-57C2-4657-9BB7-E313882663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72850" y="112909"/>
            <a:ext cx="723899" cy="612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15527882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 User Profile Properties</a:t>
            </a:r>
          </a:p>
        </p:txBody>
      </p:sp>
    </p:spTree>
    <p:extLst>
      <p:ext uri="{BB962C8B-B14F-4D97-AF65-F5344CB8AC3E}">
        <p14:creationId xmlns:p14="http://schemas.microsoft.com/office/powerpoint/2010/main" val="87139679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0165D-84A9-4C60-A756-A3242BCFC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common on-</a:t>
            </a:r>
            <a:r>
              <a:rPr lang="en-US" dirty="0" err="1"/>
              <a:t>prem</a:t>
            </a:r>
            <a:r>
              <a:rPr lang="en-US" dirty="0"/>
              <a:t> situation:</a:t>
            </a:r>
          </a:p>
          <a:p>
            <a:r>
              <a:rPr lang="en-US" dirty="0"/>
              <a:t>- Additional user profile properties can be mapped in the SharePoint User Profile Service and can be directly read/written to/from AD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ECEAEF-0A37-44E6-B8D4-5E12A696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Custom User Profile Properties – on-</a:t>
            </a:r>
            <a:r>
              <a:rPr lang="en-GB" dirty="0" err="1"/>
              <a:t>prem</a:t>
            </a:r>
            <a:endParaRPr lang="en-GB" dirty="0"/>
          </a:p>
        </p:txBody>
      </p:sp>
      <p:sp>
        <p:nvSpPr>
          <p:cNvPr id="131" name="Arc 130">
            <a:extLst>
              <a:ext uri="{FF2B5EF4-FFF2-40B4-BE49-F238E27FC236}">
                <a16:creationId xmlns:a16="http://schemas.microsoft.com/office/drawing/2014/main" id="{4D861EA9-869B-4EB1-A1AB-9359A4BCB420}"/>
              </a:ext>
            </a:extLst>
          </p:cNvPr>
          <p:cNvSpPr/>
          <p:nvPr/>
        </p:nvSpPr>
        <p:spPr>
          <a:xfrm rot="11551835">
            <a:off x="2589411" y="3700450"/>
            <a:ext cx="729301" cy="771989"/>
          </a:xfrm>
          <a:prstGeom prst="arc">
            <a:avLst>
              <a:gd name="adj1" fmla="val 2875589"/>
              <a:gd name="adj2" fmla="val 20032433"/>
            </a:avLst>
          </a:prstGeom>
          <a:ln w="57150">
            <a:solidFill>
              <a:schemeClr val="accent2">
                <a:alpha val="80000"/>
              </a:schemeClr>
            </a:solidFill>
            <a:headEnd type="diamond" w="sm" len="med"/>
            <a:tailEnd type="stealth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47918"/>
            <a:endParaRPr lang="en-US" sz="976">
              <a:solidFill>
                <a:srgbClr val="000000"/>
              </a:solidFill>
            </a:endParaRP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E0C3E63C-D6F7-4D28-85B2-EE53FA6C386E}"/>
              </a:ext>
            </a:extLst>
          </p:cNvPr>
          <p:cNvGrpSpPr>
            <a:grpSpLocks noChangeAspect="1"/>
          </p:cNvGrpSpPr>
          <p:nvPr/>
        </p:nvGrpSpPr>
        <p:grpSpPr>
          <a:xfrm>
            <a:off x="4397569" y="5333463"/>
            <a:ext cx="2231841" cy="1408185"/>
            <a:chOff x="228958" y="3947862"/>
            <a:chExt cx="3963957" cy="2501068"/>
          </a:xfrm>
        </p:grpSpPr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0A28493C-F21D-47F2-B88D-686198D42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958" y="3947862"/>
              <a:ext cx="3562410" cy="1651084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softEdge rad="12700"/>
            </a:effectLst>
          </p:spPr>
        </p:pic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1BFA8C62-1BDB-4C0A-86BC-94F76E545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70865" y="4828930"/>
              <a:ext cx="1722050" cy="1620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softEdge rad="12700"/>
            </a:effectLst>
          </p:spPr>
        </p:pic>
      </p:grp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812B116B-C9CB-4ADF-88A0-1E710270990A}"/>
              </a:ext>
            </a:extLst>
          </p:cNvPr>
          <p:cNvCxnSpPr>
            <a:cxnSpLocks/>
          </p:cNvCxnSpPr>
          <p:nvPr/>
        </p:nvCxnSpPr>
        <p:spPr>
          <a:xfrm flipV="1">
            <a:off x="3293595" y="4662163"/>
            <a:ext cx="0" cy="590740"/>
          </a:xfrm>
          <a:prstGeom prst="line">
            <a:avLst/>
          </a:prstGeom>
          <a:ln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0" name="TextBox 4">
            <a:extLst>
              <a:ext uri="{FF2B5EF4-FFF2-40B4-BE49-F238E27FC236}">
                <a16:creationId xmlns:a16="http://schemas.microsoft.com/office/drawing/2014/main" id="{92016C0B-6FC4-4D08-BDB5-9EF2B3479D20}"/>
              </a:ext>
            </a:extLst>
          </p:cNvPr>
          <p:cNvSpPr txBox="1"/>
          <p:nvPr/>
        </p:nvSpPr>
        <p:spPr>
          <a:xfrm>
            <a:off x="2341329" y="4916605"/>
            <a:ext cx="1735515" cy="1165291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noFill/>
            <a:prstDash val="solid"/>
            <a:miter lim="800000"/>
          </a:ln>
          <a:effectLst/>
        </p:spPr>
        <p:txBody>
          <a:bodyPr wrap="square" lIns="57025" tIns="28514" rIns="91242" bIns="28514" rtlCol="0" anchor="ctr" anchorCtr="0">
            <a:spAutoFit/>
          </a:bodyPr>
          <a:lstStyle>
            <a:defPPr>
              <a:defRPr lang="en-US"/>
            </a:defPPr>
            <a:lvl1pPr marL="0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8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6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3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3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91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8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6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4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en-US" sz="1200" dirty="0">
                <a:solidFill>
                  <a:schemeClr val="bg1"/>
                </a:solidFill>
              </a:rPr>
              <a:t>Functionalities can use the user profile properties to show information or to change the end user experience.</a:t>
            </a:r>
          </a:p>
        </p:txBody>
      </p: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86977F0E-18D4-41F6-B086-E095B455CF16}"/>
              </a:ext>
            </a:extLst>
          </p:cNvPr>
          <p:cNvCxnSpPr>
            <a:cxnSpLocks/>
          </p:cNvCxnSpPr>
          <p:nvPr/>
        </p:nvCxnSpPr>
        <p:spPr>
          <a:xfrm flipH="1" flipV="1">
            <a:off x="5393421" y="4169066"/>
            <a:ext cx="6802" cy="1121488"/>
          </a:xfrm>
          <a:prstGeom prst="straightConnector1">
            <a:avLst/>
          </a:prstGeom>
          <a:ln w="53975">
            <a:solidFill>
              <a:schemeClr val="tx1">
                <a:lumMod val="50000"/>
                <a:lumOff val="50000"/>
              </a:schemeClr>
            </a:solidFill>
            <a:prstDash val="sysDot"/>
            <a:headEnd type="stealth" w="lg" len="lg"/>
            <a:tailEnd type="stealth" w="lg" len="lg"/>
          </a:ln>
          <a:effec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713E3991-3773-4A71-844E-DBB8288BF955}"/>
              </a:ext>
            </a:extLst>
          </p:cNvPr>
          <p:cNvGrpSpPr/>
          <p:nvPr/>
        </p:nvGrpSpPr>
        <p:grpSpPr>
          <a:xfrm>
            <a:off x="4635577" y="4961360"/>
            <a:ext cx="514267" cy="514267"/>
            <a:chOff x="492" y="17985"/>
            <a:chExt cx="524853" cy="524853"/>
          </a:xfrm>
          <a:solidFill>
            <a:schemeClr val="accent5"/>
          </a:solidFill>
        </p:grpSpPr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27928381-027D-4433-904C-197768042653}"/>
                </a:ext>
              </a:extLst>
            </p:cNvPr>
            <p:cNvSpPr/>
            <p:nvPr/>
          </p:nvSpPr>
          <p:spPr>
            <a:xfrm>
              <a:off x="492" y="17985"/>
              <a:ext cx="524853" cy="524853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0" name="Oval 4">
              <a:extLst>
                <a:ext uri="{FF2B5EF4-FFF2-40B4-BE49-F238E27FC236}">
                  <a16:creationId xmlns:a16="http://schemas.microsoft.com/office/drawing/2014/main" id="{63D7CF10-E89A-4809-BBBF-0C9A1E003E45}"/>
                </a:ext>
              </a:extLst>
            </p:cNvPr>
            <p:cNvSpPr/>
            <p:nvPr/>
          </p:nvSpPr>
          <p:spPr>
            <a:xfrm>
              <a:off x="77355" y="94848"/>
              <a:ext cx="371127" cy="37112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04525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51" dirty="0"/>
                <a:t>3</a:t>
              </a: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8DCAB718-CD42-4E35-A296-4935DD674EEA}"/>
              </a:ext>
            </a:extLst>
          </p:cNvPr>
          <p:cNvGrpSpPr>
            <a:grpSpLocks noChangeAspect="1"/>
          </p:cNvGrpSpPr>
          <p:nvPr/>
        </p:nvGrpSpPr>
        <p:grpSpPr>
          <a:xfrm>
            <a:off x="8509318" y="3423375"/>
            <a:ext cx="1806258" cy="1007738"/>
            <a:chOff x="4399736" y="2959782"/>
            <a:chExt cx="1527240" cy="852069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2E404572-ECD7-448A-9EFD-153892484A7A}"/>
                </a:ext>
              </a:extLst>
            </p:cNvPr>
            <p:cNvSpPr/>
            <p:nvPr/>
          </p:nvSpPr>
          <p:spPr bwMode="auto">
            <a:xfrm>
              <a:off x="4399736" y="2959782"/>
              <a:ext cx="1332872" cy="690285"/>
            </a:xfrm>
            <a:prstGeom prst="rect">
              <a:avLst/>
            </a:prstGeom>
            <a:solidFill>
              <a:schemeClr val="bg1">
                <a:lumMod val="95000"/>
                <a:alpha val="75000"/>
              </a:schemeClr>
            </a:solidFill>
            <a:ln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45708" tIns="45708" rIns="45708" bIns="4570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382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799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Segoe UI" pitchFamily="34" charset="0"/>
                  <a:cs typeface="Segoe UI" pitchFamily="34" charset="0"/>
                </a:rPr>
                <a:t>Active Directory</a:t>
              </a:r>
            </a:p>
          </p:txBody>
        </p:sp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296671D7-05FF-4B28-8A7A-FEBD27317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27076" y="3078830"/>
              <a:ext cx="599900" cy="733021"/>
            </a:xfrm>
            <a:prstGeom prst="rect">
              <a:avLst/>
            </a:prstGeom>
          </p:spPr>
        </p:pic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CF3B21C7-5090-432F-B886-2FFED0BCFD7E}"/>
              </a:ext>
            </a:extLst>
          </p:cNvPr>
          <p:cNvGrpSpPr>
            <a:grpSpLocks noChangeAspect="1"/>
          </p:cNvGrpSpPr>
          <p:nvPr/>
        </p:nvGrpSpPr>
        <p:grpSpPr>
          <a:xfrm>
            <a:off x="3040616" y="2602245"/>
            <a:ext cx="3095256" cy="2203467"/>
            <a:chOff x="1189689" y="1453879"/>
            <a:chExt cx="3486193" cy="2481768"/>
          </a:xfrm>
        </p:grpSpPr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9B76F738-11E1-4D4C-9DEA-8D7AB6095E1D}"/>
                </a:ext>
              </a:extLst>
            </p:cNvPr>
            <p:cNvGrpSpPr/>
            <p:nvPr/>
          </p:nvGrpSpPr>
          <p:grpSpPr>
            <a:xfrm>
              <a:off x="3605640" y="1950993"/>
              <a:ext cx="1070242" cy="1327793"/>
              <a:chOff x="1919646" y="3675113"/>
              <a:chExt cx="902998" cy="1126838"/>
            </a:xfrm>
          </p:grpSpPr>
          <p:pic>
            <p:nvPicPr>
              <p:cNvPr id="175" name="Picture 174">
                <a:extLst>
                  <a:ext uri="{FF2B5EF4-FFF2-40B4-BE49-F238E27FC236}">
                    <a16:creationId xmlns:a16="http://schemas.microsoft.com/office/drawing/2014/main" id="{BDEA637B-FAEB-471F-BBA3-0BF3048DF4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19646" y="3675113"/>
                <a:ext cx="674964" cy="892879"/>
              </a:xfrm>
              <a:prstGeom prst="rect">
                <a:avLst/>
              </a:prstGeom>
            </p:spPr>
          </p:pic>
          <p:pic>
            <p:nvPicPr>
              <p:cNvPr id="176" name="Picture 175">
                <a:extLst>
                  <a:ext uri="{FF2B5EF4-FFF2-40B4-BE49-F238E27FC236}">
                    <a16:creationId xmlns:a16="http://schemas.microsoft.com/office/drawing/2014/main" id="{43CB30F2-DBEF-4ADF-8F1B-044B11B925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10824" y="4189471"/>
                <a:ext cx="611820" cy="612480"/>
              </a:xfrm>
              <a:prstGeom prst="rect">
                <a:avLst/>
              </a:prstGeom>
            </p:spPr>
          </p:pic>
        </p:grp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97624093-DEAE-44B6-95C5-83BFC186C3E2}"/>
                </a:ext>
              </a:extLst>
            </p:cNvPr>
            <p:cNvGrpSpPr/>
            <p:nvPr/>
          </p:nvGrpSpPr>
          <p:grpSpPr>
            <a:xfrm>
              <a:off x="1189689" y="1453879"/>
              <a:ext cx="2516893" cy="2481768"/>
              <a:chOff x="4383758" y="2311697"/>
              <a:chExt cx="2516893" cy="2481768"/>
            </a:xfrm>
          </p:grpSpPr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B6196CBF-AB19-401E-A405-A460482C1207}"/>
                  </a:ext>
                </a:extLst>
              </p:cNvPr>
              <p:cNvSpPr/>
              <p:nvPr/>
            </p:nvSpPr>
            <p:spPr bwMode="auto">
              <a:xfrm>
                <a:off x="4537410" y="2311697"/>
                <a:ext cx="2017543" cy="2200147"/>
              </a:xfrm>
              <a:prstGeom prst="rect">
                <a:avLst/>
              </a:prstGeom>
              <a:solidFill>
                <a:schemeClr val="bg1">
                  <a:lumMod val="95000"/>
                  <a:alpha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45708" tIns="45708" rIns="45708" bIns="4570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382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Segoe UI" pitchFamily="34" charset="0"/>
                    <a:cs typeface="Segoe UI" pitchFamily="34" charset="0"/>
                  </a:rPr>
                  <a:t>SharePoint </a:t>
                </a:r>
                <a:br>
                  <a: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Segoe UI" pitchFamily="34" charset="0"/>
                    <a:cs typeface="Segoe UI" pitchFamily="34" charset="0"/>
                  </a:rPr>
                </a:br>
                <a:r>
                  <a: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Segoe UI" pitchFamily="34" charset="0"/>
                    <a:cs typeface="Segoe UI" pitchFamily="34" charset="0"/>
                  </a:rPr>
                  <a:t>Service</a:t>
                </a:r>
              </a:p>
            </p:txBody>
          </p:sp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9E7382CF-F7B7-4469-A29F-CCABAA083436}"/>
                  </a:ext>
                </a:extLst>
              </p:cNvPr>
              <p:cNvGrpSpPr/>
              <p:nvPr/>
            </p:nvGrpSpPr>
            <p:grpSpPr>
              <a:xfrm>
                <a:off x="5421611" y="2886866"/>
                <a:ext cx="1479040" cy="1043909"/>
                <a:chOff x="4557447" y="1721445"/>
                <a:chExt cx="1479040" cy="1043909"/>
              </a:xfrm>
            </p:grpSpPr>
            <p:pic>
              <p:nvPicPr>
                <p:cNvPr id="172" name="Picture 171">
                  <a:extLst>
                    <a:ext uri="{FF2B5EF4-FFF2-40B4-BE49-F238E27FC236}">
                      <a16:creationId xmlns:a16="http://schemas.microsoft.com/office/drawing/2014/main" id="{FB24F8B1-A987-47A8-A798-4D877CE77C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557447" y="1902539"/>
                  <a:ext cx="477423" cy="839046"/>
                </a:xfrm>
                <a:prstGeom prst="rect">
                  <a:avLst/>
                </a:prstGeom>
              </p:spPr>
            </p:pic>
            <p:pic>
              <p:nvPicPr>
                <p:cNvPr id="173" name="Picture 172">
                  <a:extLst>
                    <a:ext uri="{FF2B5EF4-FFF2-40B4-BE49-F238E27FC236}">
                      <a16:creationId xmlns:a16="http://schemas.microsoft.com/office/drawing/2014/main" id="{D8A25BCA-D07F-4550-B0C9-E98F9CFB13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869643" y="1721445"/>
                  <a:ext cx="477423" cy="839046"/>
                </a:xfrm>
                <a:prstGeom prst="rect">
                  <a:avLst/>
                </a:prstGeom>
              </p:spPr>
            </p:pic>
            <p:pic>
              <p:nvPicPr>
                <p:cNvPr id="174" name="Picture 173">
                  <a:extLst>
                    <a:ext uri="{FF2B5EF4-FFF2-40B4-BE49-F238E27FC236}">
                      <a16:creationId xmlns:a16="http://schemas.microsoft.com/office/drawing/2014/main" id="{29AAD066-6428-4F7D-BF19-6ABE00F5DD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153580" y="1902539"/>
                  <a:ext cx="882907" cy="862815"/>
                </a:xfrm>
                <a:prstGeom prst="rect">
                  <a:avLst/>
                </a:prstGeom>
              </p:spPr>
            </p:pic>
          </p:grp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B8272415-3422-4A1F-B058-A5EE87C36FB0}"/>
                  </a:ext>
                </a:extLst>
              </p:cNvPr>
              <p:cNvGrpSpPr/>
              <p:nvPr/>
            </p:nvGrpSpPr>
            <p:grpSpPr>
              <a:xfrm>
                <a:off x="4880542" y="3820782"/>
                <a:ext cx="944427" cy="972683"/>
                <a:chOff x="3981885" y="2834055"/>
                <a:chExt cx="944427" cy="972683"/>
              </a:xfrm>
            </p:grpSpPr>
            <p:pic>
              <p:nvPicPr>
                <p:cNvPr id="169" name="Picture 168">
                  <a:extLst>
                    <a:ext uri="{FF2B5EF4-FFF2-40B4-BE49-F238E27FC236}">
                      <a16:creationId xmlns:a16="http://schemas.microsoft.com/office/drawing/2014/main" id="{99773CBA-2BC8-4BB2-AAEE-29EC484968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981885" y="2967692"/>
                  <a:ext cx="477423" cy="839046"/>
                </a:xfrm>
                <a:prstGeom prst="rect">
                  <a:avLst/>
                </a:prstGeom>
              </p:spPr>
            </p:pic>
            <p:pic>
              <p:nvPicPr>
                <p:cNvPr id="170" name="Picture 169">
                  <a:extLst>
                    <a:ext uri="{FF2B5EF4-FFF2-40B4-BE49-F238E27FC236}">
                      <a16:creationId xmlns:a16="http://schemas.microsoft.com/office/drawing/2014/main" id="{25350A83-D5FB-4EF2-A8CA-EC72DE777C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269036" y="2834055"/>
                  <a:ext cx="477423" cy="839046"/>
                </a:xfrm>
                <a:prstGeom prst="rect">
                  <a:avLst/>
                </a:prstGeom>
              </p:spPr>
            </p:pic>
            <p:pic>
              <p:nvPicPr>
                <p:cNvPr id="171" name="Picture 170">
                  <a:extLst>
                    <a:ext uri="{FF2B5EF4-FFF2-40B4-BE49-F238E27FC236}">
                      <a16:creationId xmlns:a16="http://schemas.microsoft.com/office/drawing/2014/main" id="{55D617D5-F9C9-4B43-A825-564B5F78FC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480085" y="3260431"/>
                  <a:ext cx="446227" cy="456212"/>
                </a:xfrm>
                <a:prstGeom prst="rect">
                  <a:avLst/>
                </a:prstGeom>
              </p:spPr>
            </p:pic>
          </p:grp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ADEFFABD-6BFE-439B-AA4D-F66171BE0BCC}"/>
                  </a:ext>
                </a:extLst>
              </p:cNvPr>
              <p:cNvGrpSpPr/>
              <p:nvPr/>
            </p:nvGrpSpPr>
            <p:grpSpPr>
              <a:xfrm>
                <a:off x="4383758" y="2988031"/>
                <a:ext cx="968998" cy="971748"/>
                <a:chOff x="3601101" y="2714202"/>
                <a:chExt cx="968998" cy="971748"/>
              </a:xfrm>
            </p:grpSpPr>
            <p:pic>
              <p:nvPicPr>
                <p:cNvPr id="167" name="Picture 166">
                  <a:extLst>
                    <a:ext uri="{FF2B5EF4-FFF2-40B4-BE49-F238E27FC236}">
                      <a16:creationId xmlns:a16="http://schemas.microsoft.com/office/drawing/2014/main" id="{DB50A9ED-E233-48E4-92DF-06777D3FE4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601101" y="2846904"/>
                  <a:ext cx="477423" cy="839046"/>
                </a:xfrm>
                <a:prstGeom prst="rect">
                  <a:avLst/>
                </a:prstGeom>
              </p:spPr>
            </p:pic>
            <p:pic>
              <p:nvPicPr>
                <p:cNvPr id="168" name="Picture 167">
                  <a:extLst>
                    <a:ext uri="{FF2B5EF4-FFF2-40B4-BE49-F238E27FC236}">
                      <a16:creationId xmlns:a16="http://schemas.microsoft.com/office/drawing/2014/main" id="{752739A6-98A7-4A47-8A14-F2ACC7E91F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875612" y="2714202"/>
                  <a:ext cx="694487" cy="89845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E495531A-3F1C-4D6F-91C0-4DBDB15B3405}"/>
              </a:ext>
            </a:extLst>
          </p:cNvPr>
          <p:cNvGrpSpPr/>
          <p:nvPr/>
        </p:nvGrpSpPr>
        <p:grpSpPr>
          <a:xfrm>
            <a:off x="7086270" y="3197333"/>
            <a:ext cx="514267" cy="514267"/>
            <a:chOff x="492" y="17985"/>
            <a:chExt cx="524853" cy="524853"/>
          </a:xfrm>
          <a:solidFill>
            <a:schemeClr val="accent5"/>
          </a:solidFill>
        </p:grpSpPr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8B20E016-D9D7-440A-8442-1E9721BE5792}"/>
                </a:ext>
              </a:extLst>
            </p:cNvPr>
            <p:cNvSpPr/>
            <p:nvPr/>
          </p:nvSpPr>
          <p:spPr>
            <a:xfrm>
              <a:off x="492" y="17985"/>
              <a:ext cx="524853" cy="524853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3" name="Oval 4">
              <a:extLst>
                <a:ext uri="{FF2B5EF4-FFF2-40B4-BE49-F238E27FC236}">
                  <a16:creationId xmlns:a16="http://schemas.microsoft.com/office/drawing/2014/main" id="{D176F4B1-7181-4900-9815-9FFBF501A276}"/>
                </a:ext>
              </a:extLst>
            </p:cNvPr>
            <p:cNvSpPr/>
            <p:nvPr/>
          </p:nvSpPr>
          <p:spPr>
            <a:xfrm>
              <a:off x="144252" y="94848"/>
              <a:ext cx="231660" cy="37112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04525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51" dirty="0"/>
                <a:t>1</a:t>
              </a:r>
            </a:p>
          </p:txBody>
        </p: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EDBBCA80-E3C6-4D88-9BFF-80A2A57AB3A3}"/>
              </a:ext>
            </a:extLst>
          </p:cNvPr>
          <p:cNvGrpSpPr/>
          <p:nvPr/>
        </p:nvGrpSpPr>
        <p:grpSpPr>
          <a:xfrm>
            <a:off x="2215782" y="3254470"/>
            <a:ext cx="514267" cy="514267"/>
            <a:chOff x="492" y="17985"/>
            <a:chExt cx="524853" cy="524853"/>
          </a:xfrm>
          <a:solidFill>
            <a:schemeClr val="accent5"/>
          </a:solidFill>
        </p:grpSpPr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36B040A5-B2E7-44D8-9F02-B081506EDFE6}"/>
                </a:ext>
              </a:extLst>
            </p:cNvPr>
            <p:cNvSpPr/>
            <p:nvPr/>
          </p:nvSpPr>
          <p:spPr>
            <a:xfrm>
              <a:off x="492" y="17985"/>
              <a:ext cx="524853" cy="524853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1" name="Oval 4">
              <a:extLst>
                <a:ext uri="{FF2B5EF4-FFF2-40B4-BE49-F238E27FC236}">
                  <a16:creationId xmlns:a16="http://schemas.microsoft.com/office/drawing/2014/main" id="{86848468-22CE-44EA-9024-69E1D7E7A4A1}"/>
                </a:ext>
              </a:extLst>
            </p:cNvPr>
            <p:cNvSpPr/>
            <p:nvPr/>
          </p:nvSpPr>
          <p:spPr>
            <a:xfrm>
              <a:off x="77355" y="94848"/>
              <a:ext cx="371127" cy="37112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04525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51" dirty="0"/>
                <a:t>2</a:t>
              </a:r>
            </a:p>
          </p:txBody>
        </p:sp>
      </p:grpSp>
      <p:pic>
        <p:nvPicPr>
          <p:cNvPr id="217" name="Picture 216">
            <a:extLst>
              <a:ext uri="{FF2B5EF4-FFF2-40B4-BE49-F238E27FC236}">
                <a16:creationId xmlns:a16="http://schemas.microsoft.com/office/drawing/2014/main" id="{E95C9318-99BB-4E92-9818-76C2FFB13C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4930" y="3750426"/>
            <a:ext cx="460996" cy="471311"/>
          </a:xfrm>
          <a:prstGeom prst="rect">
            <a:avLst/>
          </a:prstGeom>
        </p:spPr>
      </p:pic>
      <p:cxnSp>
        <p:nvCxnSpPr>
          <p:cNvPr id="220" name="Straight Arrow Connector 219">
            <a:extLst>
              <a:ext uri="{FF2B5EF4-FFF2-40B4-BE49-F238E27FC236}">
                <a16:creationId xmlns:a16="http://schemas.microsoft.com/office/drawing/2014/main" id="{CBE0735B-D843-4571-9355-FE163E4B98E1}"/>
              </a:ext>
            </a:extLst>
          </p:cNvPr>
          <p:cNvCxnSpPr>
            <a:cxnSpLocks/>
          </p:cNvCxnSpPr>
          <p:nvPr/>
        </p:nvCxnSpPr>
        <p:spPr>
          <a:xfrm flipH="1" flipV="1">
            <a:off x="6299316" y="3768737"/>
            <a:ext cx="2131829" cy="21432"/>
          </a:xfrm>
          <a:prstGeom prst="straightConnector1">
            <a:avLst/>
          </a:prstGeom>
          <a:ln w="53975">
            <a:solidFill>
              <a:schemeClr val="tx1">
                <a:lumMod val="50000"/>
                <a:lumOff val="50000"/>
              </a:schemeClr>
            </a:solidFill>
            <a:prstDash val="sysDot"/>
            <a:headEnd type="stealth" w="lg" len="lg"/>
            <a:tailEnd type="stealth" w="lg" len="lg"/>
          </a:ln>
          <a:effec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21" name="Picture 220">
            <a:extLst>
              <a:ext uri="{FF2B5EF4-FFF2-40B4-BE49-F238E27FC236}">
                <a16:creationId xmlns:a16="http://schemas.microsoft.com/office/drawing/2014/main" id="{DE3DCA52-2FD9-4672-AC45-49CC64EBAF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72850" y="112909"/>
            <a:ext cx="723899" cy="612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33880175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Arc 127">
            <a:extLst>
              <a:ext uri="{FF2B5EF4-FFF2-40B4-BE49-F238E27FC236}">
                <a16:creationId xmlns:a16="http://schemas.microsoft.com/office/drawing/2014/main" id="{75325079-F7DD-4C9B-A3E0-A6DDE2ABE174}"/>
              </a:ext>
            </a:extLst>
          </p:cNvPr>
          <p:cNvSpPr/>
          <p:nvPr/>
        </p:nvSpPr>
        <p:spPr>
          <a:xfrm rot="11551835">
            <a:off x="591292" y="3777325"/>
            <a:ext cx="729301" cy="771989"/>
          </a:xfrm>
          <a:prstGeom prst="arc">
            <a:avLst>
              <a:gd name="adj1" fmla="val 2875589"/>
              <a:gd name="adj2" fmla="val 20032433"/>
            </a:avLst>
          </a:prstGeom>
          <a:ln w="57150">
            <a:solidFill>
              <a:schemeClr val="accent2">
                <a:alpha val="80000"/>
              </a:schemeClr>
            </a:solidFill>
            <a:headEnd type="diamond" w="sm" len="med"/>
            <a:tailEnd type="stealth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47918"/>
            <a:endParaRPr lang="en-US" sz="976">
              <a:solidFill>
                <a:srgbClr val="00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0165D-84A9-4C60-A756-A3242BCFC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standardized set of attributes are replicated from Azure Active Directory to the SharePoint Online User Profile Store within Office 365. Unlike on-premises SharePoint, these attributes cannot be customized.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ECEAEF-0A37-44E6-B8D4-5E12A696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Custom User Profile Properties - SPO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9AD4869-B086-4CD5-A70E-455379D786F3}"/>
              </a:ext>
            </a:extLst>
          </p:cNvPr>
          <p:cNvCxnSpPr>
            <a:cxnSpLocks/>
          </p:cNvCxnSpPr>
          <p:nvPr/>
        </p:nvCxnSpPr>
        <p:spPr>
          <a:xfrm flipV="1">
            <a:off x="5598299" y="3733607"/>
            <a:ext cx="1" cy="1596171"/>
          </a:xfrm>
          <a:prstGeom prst="line">
            <a:avLst/>
          </a:prstGeom>
          <a:ln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2EF77DB-5D3A-43C0-9A26-974732A969EC}"/>
              </a:ext>
            </a:extLst>
          </p:cNvPr>
          <p:cNvCxnSpPr>
            <a:cxnSpLocks/>
          </p:cNvCxnSpPr>
          <p:nvPr/>
        </p:nvCxnSpPr>
        <p:spPr>
          <a:xfrm flipV="1">
            <a:off x="9217420" y="5113549"/>
            <a:ext cx="1" cy="974268"/>
          </a:xfrm>
          <a:prstGeom prst="line">
            <a:avLst/>
          </a:prstGeom>
          <a:ln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EAC7291-7CF4-4478-B545-DCD3279F24DB}"/>
              </a:ext>
            </a:extLst>
          </p:cNvPr>
          <p:cNvCxnSpPr>
            <a:cxnSpLocks/>
          </p:cNvCxnSpPr>
          <p:nvPr/>
        </p:nvCxnSpPr>
        <p:spPr>
          <a:xfrm flipH="1">
            <a:off x="7542092" y="3120489"/>
            <a:ext cx="2072166" cy="489166"/>
          </a:xfrm>
          <a:prstGeom prst="straightConnector1">
            <a:avLst/>
          </a:prstGeom>
          <a:ln w="53975">
            <a:solidFill>
              <a:schemeClr val="tx1">
                <a:lumMod val="50000"/>
                <a:lumOff val="50000"/>
              </a:schemeClr>
            </a:solidFill>
            <a:prstDash val="sysDash"/>
            <a:tailEnd type="stealth" w="lg" len="lg"/>
          </a:ln>
          <a:effec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1F49221-128D-4063-BBAE-2EC19171FC75}"/>
              </a:ext>
            </a:extLst>
          </p:cNvPr>
          <p:cNvGrpSpPr>
            <a:grpSpLocks noChangeAspect="1"/>
          </p:cNvGrpSpPr>
          <p:nvPr/>
        </p:nvGrpSpPr>
        <p:grpSpPr>
          <a:xfrm>
            <a:off x="2399450" y="5410338"/>
            <a:ext cx="2231841" cy="1408185"/>
            <a:chOff x="228958" y="3947862"/>
            <a:chExt cx="3963957" cy="2501068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9DE0445-A3B3-42D2-B7A2-1530DB7EF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958" y="3947862"/>
              <a:ext cx="3562410" cy="1651084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softEdge rad="12700"/>
            </a:effectLst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4A6E777-CE4D-46BF-9B7E-73001B3F3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70865" y="4828930"/>
              <a:ext cx="1722050" cy="16200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softEdge rad="12700"/>
            </a:effectLst>
          </p:spPr>
        </p:pic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86443C2-5D88-4761-9998-A79DDFB7AC37}"/>
              </a:ext>
            </a:extLst>
          </p:cNvPr>
          <p:cNvCxnSpPr>
            <a:cxnSpLocks/>
          </p:cNvCxnSpPr>
          <p:nvPr/>
        </p:nvCxnSpPr>
        <p:spPr>
          <a:xfrm flipV="1">
            <a:off x="1295476" y="4739038"/>
            <a:ext cx="0" cy="590740"/>
          </a:xfrm>
          <a:prstGeom prst="line">
            <a:avLst/>
          </a:prstGeom>
          <a:ln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TextBox 4">
            <a:extLst>
              <a:ext uri="{FF2B5EF4-FFF2-40B4-BE49-F238E27FC236}">
                <a16:creationId xmlns:a16="http://schemas.microsoft.com/office/drawing/2014/main" id="{7B85763D-4AF3-44A6-A14B-F910B117E02C}"/>
              </a:ext>
            </a:extLst>
          </p:cNvPr>
          <p:cNvSpPr txBox="1"/>
          <p:nvPr/>
        </p:nvSpPr>
        <p:spPr>
          <a:xfrm>
            <a:off x="343210" y="4993480"/>
            <a:ext cx="1735515" cy="1165291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noFill/>
            <a:prstDash val="solid"/>
            <a:miter lim="800000"/>
          </a:ln>
          <a:effectLst/>
        </p:spPr>
        <p:txBody>
          <a:bodyPr wrap="square" lIns="57025" tIns="28514" rIns="91242" bIns="28514" rtlCol="0" anchor="ctr" anchorCtr="0">
            <a:spAutoFit/>
          </a:bodyPr>
          <a:lstStyle>
            <a:defPPr>
              <a:defRPr lang="en-US"/>
            </a:defPPr>
            <a:lvl1pPr marL="0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8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6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3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3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91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8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6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4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en-US" sz="1200" dirty="0">
                <a:solidFill>
                  <a:schemeClr val="bg1"/>
                </a:solidFill>
              </a:rPr>
              <a:t>Functionalities can use the user profile properties to show information or to change the end user experience.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D815D3D-0869-49F5-9E36-F724CCDFBF92}"/>
              </a:ext>
            </a:extLst>
          </p:cNvPr>
          <p:cNvCxnSpPr>
            <a:cxnSpLocks/>
          </p:cNvCxnSpPr>
          <p:nvPr/>
        </p:nvCxnSpPr>
        <p:spPr>
          <a:xfrm flipH="1" flipV="1">
            <a:off x="3395302" y="4245941"/>
            <a:ext cx="6802" cy="1121488"/>
          </a:xfrm>
          <a:prstGeom prst="straightConnector1">
            <a:avLst/>
          </a:prstGeom>
          <a:ln w="53975">
            <a:solidFill>
              <a:schemeClr val="tx1">
                <a:lumMod val="50000"/>
                <a:lumOff val="50000"/>
              </a:schemeClr>
            </a:solidFill>
            <a:prstDash val="sysDot"/>
            <a:headEnd type="stealth" w="lg" len="lg"/>
            <a:tailEnd type="stealth" w="lg" len="lg"/>
          </a:ln>
          <a:effec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1236862-8378-43ED-94D5-32D4D6717DB8}"/>
              </a:ext>
            </a:extLst>
          </p:cNvPr>
          <p:cNvCxnSpPr>
            <a:cxnSpLocks/>
          </p:cNvCxnSpPr>
          <p:nvPr/>
        </p:nvCxnSpPr>
        <p:spPr>
          <a:xfrm flipH="1" flipV="1">
            <a:off x="4161617" y="4114281"/>
            <a:ext cx="4560124" cy="580619"/>
          </a:xfrm>
          <a:prstGeom prst="straightConnector1">
            <a:avLst/>
          </a:prstGeom>
          <a:ln w="53975">
            <a:solidFill>
              <a:schemeClr val="tx1">
                <a:lumMod val="50000"/>
                <a:lumOff val="50000"/>
              </a:schemeClr>
            </a:solidFill>
            <a:prstDash val="sysDash"/>
            <a:tailEnd type="stealth" w="lg" len="lg"/>
          </a:ln>
          <a:effec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3A67DC1-A51C-45F5-9AEE-C99F691A00EB}"/>
              </a:ext>
            </a:extLst>
          </p:cNvPr>
          <p:cNvCxnSpPr>
            <a:cxnSpLocks/>
          </p:cNvCxnSpPr>
          <p:nvPr/>
        </p:nvCxnSpPr>
        <p:spPr>
          <a:xfrm flipV="1">
            <a:off x="9313991" y="3658610"/>
            <a:ext cx="736742" cy="543554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  <a:headEnd type="stealth" w="lg" len="lg"/>
            <a:tailEnd type="stealth" w="lg" len="lg"/>
          </a:ln>
          <a:effec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5895F85-ADAC-49F5-B038-D40BD49C5B33}"/>
              </a:ext>
            </a:extLst>
          </p:cNvPr>
          <p:cNvGrpSpPr/>
          <p:nvPr/>
        </p:nvGrpSpPr>
        <p:grpSpPr>
          <a:xfrm>
            <a:off x="2637458" y="5038235"/>
            <a:ext cx="514267" cy="514267"/>
            <a:chOff x="492" y="17985"/>
            <a:chExt cx="524853" cy="524853"/>
          </a:xfrm>
          <a:solidFill>
            <a:schemeClr val="accent5"/>
          </a:solidFill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1D6B743F-A59F-4334-8D62-8794ECCDDFCE}"/>
                </a:ext>
              </a:extLst>
            </p:cNvPr>
            <p:cNvSpPr/>
            <p:nvPr/>
          </p:nvSpPr>
          <p:spPr>
            <a:xfrm>
              <a:off x="492" y="17985"/>
              <a:ext cx="524853" cy="524853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8" name="Oval 4">
              <a:extLst>
                <a:ext uri="{FF2B5EF4-FFF2-40B4-BE49-F238E27FC236}">
                  <a16:creationId xmlns:a16="http://schemas.microsoft.com/office/drawing/2014/main" id="{76408C9E-8652-4A94-8A91-D782F42126B5}"/>
                </a:ext>
              </a:extLst>
            </p:cNvPr>
            <p:cNvSpPr/>
            <p:nvPr/>
          </p:nvSpPr>
          <p:spPr>
            <a:xfrm>
              <a:off x="77355" y="94848"/>
              <a:ext cx="371127" cy="37112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04525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51" dirty="0"/>
                <a:t>6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413182A-F482-4299-9023-9EA77659AE24}"/>
              </a:ext>
            </a:extLst>
          </p:cNvPr>
          <p:cNvGrpSpPr>
            <a:grpSpLocks noChangeAspect="1"/>
          </p:cNvGrpSpPr>
          <p:nvPr/>
        </p:nvGrpSpPr>
        <p:grpSpPr>
          <a:xfrm>
            <a:off x="9695666" y="2750605"/>
            <a:ext cx="1806258" cy="1007738"/>
            <a:chOff x="4399736" y="2959782"/>
            <a:chExt cx="1527240" cy="852069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19E19BF-5ED7-4AAD-A0AF-4561C99334CA}"/>
                </a:ext>
              </a:extLst>
            </p:cNvPr>
            <p:cNvSpPr/>
            <p:nvPr/>
          </p:nvSpPr>
          <p:spPr bwMode="auto">
            <a:xfrm>
              <a:off x="4399736" y="2959782"/>
              <a:ext cx="1332872" cy="690285"/>
            </a:xfrm>
            <a:prstGeom prst="rect">
              <a:avLst/>
            </a:prstGeom>
            <a:solidFill>
              <a:schemeClr val="bg1">
                <a:lumMod val="95000"/>
                <a:alpha val="75000"/>
              </a:schemeClr>
            </a:solidFill>
            <a:ln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45708" tIns="45708" rIns="45708" bIns="4570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382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799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Segoe UI" pitchFamily="34" charset="0"/>
                  <a:cs typeface="Segoe UI" pitchFamily="34" charset="0"/>
                </a:rPr>
                <a:t>Active Directory</a:t>
              </a:r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ECE64514-7A3A-40E8-AD3B-E76AF0040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27076" y="3078830"/>
              <a:ext cx="599900" cy="733021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E5AA07C-88A2-419C-B961-056F370FB3AC}"/>
              </a:ext>
            </a:extLst>
          </p:cNvPr>
          <p:cNvGrpSpPr/>
          <p:nvPr/>
        </p:nvGrpSpPr>
        <p:grpSpPr>
          <a:xfrm>
            <a:off x="8825442" y="4245941"/>
            <a:ext cx="2097569" cy="1028713"/>
            <a:chOff x="6200541" y="5045909"/>
            <a:chExt cx="2098115" cy="1028981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72FCA79-16C5-476A-A5E8-D58A73BEEA8E}"/>
                </a:ext>
              </a:extLst>
            </p:cNvPr>
            <p:cNvSpPr/>
            <p:nvPr/>
          </p:nvSpPr>
          <p:spPr bwMode="auto">
            <a:xfrm>
              <a:off x="6200541" y="5045909"/>
              <a:ext cx="1837372" cy="801176"/>
            </a:xfrm>
            <a:prstGeom prst="rect">
              <a:avLst/>
            </a:prstGeom>
            <a:solidFill>
              <a:schemeClr val="bg1">
                <a:lumMod val="95000"/>
                <a:alpha val="75000"/>
              </a:schemeClr>
            </a:solidFill>
            <a:ln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45708" tIns="45708" rIns="45708" bIns="4570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382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Segoe UI" pitchFamily="34" charset="0"/>
                  <a:cs typeface="Segoe UI" pitchFamily="34" charset="0"/>
                </a:rPr>
                <a:t>Custom </a:t>
              </a:r>
              <a:b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Segoe UI" pitchFamily="34" charset="0"/>
                  <a:cs typeface="Segoe UI" pitchFamily="34" charset="0"/>
                </a:rPr>
              </a:b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Segoe UI" pitchFamily="34" charset="0"/>
                  <a:cs typeface="Segoe UI" pitchFamily="34" charset="0"/>
                </a:rPr>
                <a:t>synchronization</a:t>
              </a:r>
              <a:b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Segoe UI" pitchFamily="34" charset="0"/>
                  <a:cs typeface="Segoe UI" pitchFamily="34" charset="0"/>
                </a:rPr>
              </a:b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Segoe UI" pitchFamily="34" charset="0"/>
                  <a:cs typeface="Segoe UI" pitchFamily="34" charset="0"/>
                </a:rPr>
                <a:t>tool </a:t>
              </a: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67F79EEF-ADA9-43CF-9F5D-2AD8B40C5E38}"/>
                </a:ext>
              </a:extLst>
            </p:cNvPr>
            <p:cNvGrpSpPr/>
            <p:nvPr/>
          </p:nvGrpSpPr>
          <p:grpSpPr>
            <a:xfrm>
              <a:off x="7523450" y="5181101"/>
              <a:ext cx="775206" cy="893789"/>
              <a:chOff x="3380520" y="3675113"/>
              <a:chExt cx="775206" cy="893789"/>
            </a:xfrm>
          </p:grpSpPr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94D73972-460F-411A-B330-D01581AD10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80520" y="3675113"/>
                <a:ext cx="477423" cy="839046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E1D95C9F-3D7A-40BF-80F6-E501C60225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99526" y="4130422"/>
                <a:ext cx="556200" cy="438480"/>
              </a:xfrm>
              <a:prstGeom prst="rect">
                <a:avLst/>
              </a:prstGeom>
            </p:spPr>
          </p:pic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17A5EA4-DDB6-4318-9D89-EDC48D611FB5}"/>
              </a:ext>
            </a:extLst>
          </p:cNvPr>
          <p:cNvGrpSpPr>
            <a:grpSpLocks noChangeAspect="1"/>
          </p:cNvGrpSpPr>
          <p:nvPr/>
        </p:nvGrpSpPr>
        <p:grpSpPr>
          <a:xfrm>
            <a:off x="1042497" y="2466415"/>
            <a:ext cx="3095256" cy="2416172"/>
            <a:chOff x="1189689" y="1214309"/>
            <a:chExt cx="3486193" cy="2721338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3CF62E5D-9250-4D5A-A703-52E1B11DE093}"/>
                </a:ext>
              </a:extLst>
            </p:cNvPr>
            <p:cNvGrpSpPr/>
            <p:nvPr/>
          </p:nvGrpSpPr>
          <p:grpSpPr>
            <a:xfrm>
              <a:off x="3605640" y="1950993"/>
              <a:ext cx="1070242" cy="1327793"/>
              <a:chOff x="1919646" y="3675113"/>
              <a:chExt cx="902998" cy="1126838"/>
            </a:xfrm>
          </p:grpSpPr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223E4CAC-BDBB-48D9-9B64-98B51D23B5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19646" y="3675113"/>
                <a:ext cx="674964" cy="892879"/>
              </a:xfrm>
              <a:prstGeom prst="rect">
                <a:avLst/>
              </a:prstGeom>
            </p:spPr>
          </p:pic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AD29F206-0DCA-41EC-9330-C17815FF9F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10824" y="4189471"/>
                <a:ext cx="611820" cy="612480"/>
              </a:xfrm>
              <a:prstGeom prst="rect">
                <a:avLst/>
              </a:prstGeom>
            </p:spPr>
          </p:pic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B4FA4415-E44E-4A3D-B42D-2C160A09C2E9}"/>
                </a:ext>
              </a:extLst>
            </p:cNvPr>
            <p:cNvGrpSpPr/>
            <p:nvPr/>
          </p:nvGrpSpPr>
          <p:grpSpPr>
            <a:xfrm>
              <a:off x="1189689" y="1453879"/>
              <a:ext cx="2516893" cy="2481768"/>
              <a:chOff x="4383758" y="2311697"/>
              <a:chExt cx="2516893" cy="2481768"/>
            </a:xfrm>
          </p:grpSpPr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3FBCC782-2185-4E5B-A477-15B0F48B0F89}"/>
                  </a:ext>
                </a:extLst>
              </p:cNvPr>
              <p:cNvSpPr/>
              <p:nvPr/>
            </p:nvSpPr>
            <p:spPr bwMode="auto">
              <a:xfrm>
                <a:off x="4537410" y="2311697"/>
                <a:ext cx="2017543" cy="2200147"/>
              </a:xfrm>
              <a:prstGeom prst="rect">
                <a:avLst/>
              </a:prstGeom>
              <a:solidFill>
                <a:schemeClr val="bg1">
                  <a:lumMod val="95000"/>
                  <a:alpha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45708" tIns="45708" rIns="45708" bIns="4570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382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Segoe UI" pitchFamily="34" charset="0"/>
                    <a:cs typeface="Segoe UI" pitchFamily="34" charset="0"/>
                  </a:rPr>
                  <a:t>SharePoint </a:t>
                </a:r>
                <a:br>
                  <a: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Segoe UI" pitchFamily="34" charset="0"/>
                    <a:cs typeface="Segoe UI" pitchFamily="34" charset="0"/>
                  </a:rPr>
                </a:br>
                <a:r>
                  <a: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Segoe UI" pitchFamily="34" charset="0"/>
                    <a:cs typeface="Segoe UI" pitchFamily="34" charset="0"/>
                  </a:rPr>
                  <a:t>Service</a:t>
                </a:r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2D42ACC4-77EE-494A-9F39-AE28FE4E7A7E}"/>
                  </a:ext>
                </a:extLst>
              </p:cNvPr>
              <p:cNvGrpSpPr/>
              <p:nvPr/>
            </p:nvGrpSpPr>
            <p:grpSpPr>
              <a:xfrm>
                <a:off x="5421611" y="2886866"/>
                <a:ext cx="1479040" cy="1043909"/>
                <a:chOff x="4557447" y="1721445"/>
                <a:chExt cx="1479040" cy="1043909"/>
              </a:xfrm>
            </p:grpSpPr>
            <p:pic>
              <p:nvPicPr>
                <p:cNvPr id="90" name="Picture 89">
                  <a:extLst>
                    <a:ext uri="{FF2B5EF4-FFF2-40B4-BE49-F238E27FC236}">
                      <a16:creationId xmlns:a16="http://schemas.microsoft.com/office/drawing/2014/main" id="{06FF2D68-8A94-4ACC-BD18-950E452287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57447" y="1902539"/>
                  <a:ext cx="477423" cy="839046"/>
                </a:xfrm>
                <a:prstGeom prst="rect">
                  <a:avLst/>
                </a:prstGeom>
              </p:spPr>
            </p:pic>
            <p:pic>
              <p:nvPicPr>
                <p:cNvPr id="91" name="Picture 90">
                  <a:extLst>
                    <a:ext uri="{FF2B5EF4-FFF2-40B4-BE49-F238E27FC236}">
                      <a16:creationId xmlns:a16="http://schemas.microsoft.com/office/drawing/2014/main" id="{DCAA6290-3C19-4D0C-B6B0-D599333BE4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869643" y="1721445"/>
                  <a:ext cx="477423" cy="839046"/>
                </a:xfrm>
                <a:prstGeom prst="rect">
                  <a:avLst/>
                </a:prstGeom>
              </p:spPr>
            </p:pic>
            <p:pic>
              <p:nvPicPr>
                <p:cNvPr id="92" name="Picture 91">
                  <a:extLst>
                    <a:ext uri="{FF2B5EF4-FFF2-40B4-BE49-F238E27FC236}">
                      <a16:creationId xmlns:a16="http://schemas.microsoft.com/office/drawing/2014/main" id="{E34D71C8-AACC-4029-8EEF-5F9B71D977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153580" y="1902539"/>
                  <a:ext cx="882907" cy="862815"/>
                </a:xfrm>
                <a:prstGeom prst="rect">
                  <a:avLst/>
                </a:prstGeom>
              </p:spPr>
            </p:pic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07F80252-0A04-4106-BB43-B31F8AE5B322}"/>
                  </a:ext>
                </a:extLst>
              </p:cNvPr>
              <p:cNvGrpSpPr/>
              <p:nvPr/>
            </p:nvGrpSpPr>
            <p:grpSpPr>
              <a:xfrm>
                <a:off x="4880542" y="3820782"/>
                <a:ext cx="944427" cy="972683"/>
                <a:chOff x="3981885" y="2834055"/>
                <a:chExt cx="944427" cy="972683"/>
              </a:xfrm>
            </p:grpSpPr>
            <p:pic>
              <p:nvPicPr>
                <p:cNvPr id="87" name="Picture 86">
                  <a:extLst>
                    <a:ext uri="{FF2B5EF4-FFF2-40B4-BE49-F238E27FC236}">
                      <a16:creationId xmlns:a16="http://schemas.microsoft.com/office/drawing/2014/main" id="{BBF26782-8000-4999-B509-942CFA9001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981885" y="2967692"/>
                  <a:ext cx="477423" cy="839046"/>
                </a:xfrm>
                <a:prstGeom prst="rect">
                  <a:avLst/>
                </a:prstGeom>
              </p:spPr>
            </p:pic>
            <p:pic>
              <p:nvPicPr>
                <p:cNvPr id="88" name="Picture 87">
                  <a:extLst>
                    <a:ext uri="{FF2B5EF4-FFF2-40B4-BE49-F238E27FC236}">
                      <a16:creationId xmlns:a16="http://schemas.microsoft.com/office/drawing/2014/main" id="{3C0FC9A4-BBCE-408B-9394-8858EAA3F0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269036" y="2834055"/>
                  <a:ext cx="477423" cy="839046"/>
                </a:xfrm>
                <a:prstGeom prst="rect">
                  <a:avLst/>
                </a:prstGeom>
              </p:spPr>
            </p:pic>
            <p:pic>
              <p:nvPicPr>
                <p:cNvPr id="89" name="Picture 88">
                  <a:extLst>
                    <a:ext uri="{FF2B5EF4-FFF2-40B4-BE49-F238E27FC236}">
                      <a16:creationId xmlns:a16="http://schemas.microsoft.com/office/drawing/2014/main" id="{6C9BD9AA-8CD7-4C04-905A-F6D60E519E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80085" y="3260431"/>
                  <a:ext cx="446227" cy="456212"/>
                </a:xfrm>
                <a:prstGeom prst="rect">
                  <a:avLst/>
                </a:prstGeom>
              </p:spPr>
            </p:pic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4C6DD4C8-CF22-4F1D-8AC9-5290A03999B0}"/>
                  </a:ext>
                </a:extLst>
              </p:cNvPr>
              <p:cNvGrpSpPr/>
              <p:nvPr/>
            </p:nvGrpSpPr>
            <p:grpSpPr>
              <a:xfrm>
                <a:off x="4383758" y="2988031"/>
                <a:ext cx="968998" cy="971748"/>
                <a:chOff x="3601101" y="2714202"/>
                <a:chExt cx="968998" cy="971748"/>
              </a:xfrm>
            </p:grpSpPr>
            <p:pic>
              <p:nvPicPr>
                <p:cNvPr id="85" name="Picture 84">
                  <a:extLst>
                    <a:ext uri="{FF2B5EF4-FFF2-40B4-BE49-F238E27FC236}">
                      <a16:creationId xmlns:a16="http://schemas.microsoft.com/office/drawing/2014/main" id="{5AE5972A-4507-43B5-8A1D-2724E65F71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01101" y="2846904"/>
                  <a:ext cx="477423" cy="839046"/>
                </a:xfrm>
                <a:prstGeom prst="rect">
                  <a:avLst/>
                </a:prstGeom>
              </p:spPr>
            </p:pic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id="{B644E1AB-75D8-408A-8802-1B4BFD7AC9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875612" y="2714202"/>
                  <a:ext cx="694487" cy="898458"/>
                </a:xfrm>
                <a:prstGeom prst="rect">
                  <a:avLst/>
                </a:prstGeom>
              </p:spPr>
            </p:pic>
          </p:grpSp>
        </p:grp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41F8E57D-7DD2-47A7-9261-7A9B70EFF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058769" y="1214309"/>
              <a:ext cx="1123204" cy="736685"/>
            </a:xfrm>
            <a:prstGeom prst="rect">
              <a:avLst/>
            </a:prstGeom>
          </p:spPr>
        </p:pic>
      </p:grpSp>
      <p:sp>
        <p:nvSpPr>
          <p:cNvPr id="95" name="TextBox 4">
            <a:extLst>
              <a:ext uri="{FF2B5EF4-FFF2-40B4-BE49-F238E27FC236}">
                <a16:creationId xmlns:a16="http://schemas.microsoft.com/office/drawing/2014/main" id="{1583DAD7-2B46-4A77-9D82-E62B5131D976}"/>
              </a:ext>
            </a:extLst>
          </p:cNvPr>
          <p:cNvSpPr txBox="1"/>
          <p:nvPr/>
        </p:nvSpPr>
        <p:spPr>
          <a:xfrm>
            <a:off x="8316975" y="5849497"/>
            <a:ext cx="1818892" cy="980915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noFill/>
            <a:prstDash val="solid"/>
            <a:miter lim="800000"/>
          </a:ln>
          <a:effectLst/>
        </p:spPr>
        <p:txBody>
          <a:bodyPr wrap="square" lIns="57025" tIns="28514" rIns="91242" bIns="28514" rtlCol="0" anchor="ctr" anchorCtr="0">
            <a:spAutoFit/>
          </a:bodyPr>
          <a:lstStyle>
            <a:defPPr>
              <a:defRPr lang="en-US"/>
            </a:defPPr>
            <a:lvl1pPr marL="0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8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6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3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3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91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8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6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4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en-US" sz="1200" dirty="0">
                <a:solidFill>
                  <a:schemeClr val="bg1"/>
                </a:solidFill>
              </a:rPr>
              <a:t>Custom synchronization tool for extended attributes what needs to be synced to SharePoint user profile</a:t>
            </a:r>
          </a:p>
        </p:txBody>
      </p:sp>
      <p:sp>
        <p:nvSpPr>
          <p:cNvPr id="96" name="TextBox 4">
            <a:extLst>
              <a:ext uri="{FF2B5EF4-FFF2-40B4-BE49-F238E27FC236}">
                <a16:creationId xmlns:a16="http://schemas.microsoft.com/office/drawing/2014/main" id="{553D7A93-B735-49D3-A43C-B00729F588D4}"/>
              </a:ext>
            </a:extLst>
          </p:cNvPr>
          <p:cNvSpPr txBox="1"/>
          <p:nvPr/>
        </p:nvSpPr>
        <p:spPr>
          <a:xfrm>
            <a:off x="5054184" y="4682501"/>
            <a:ext cx="1794384" cy="796249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noFill/>
            <a:prstDash val="solid"/>
            <a:miter lim="800000"/>
          </a:ln>
          <a:effectLst/>
        </p:spPr>
        <p:txBody>
          <a:bodyPr wrap="square" lIns="57025" tIns="28514" rIns="91242" bIns="28514" rtlCol="0" anchor="ctr" anchorCtr="0">
            <a:spAutoFit/>
          </a:bodyPr>
          <a:lstStyle>
            <a:defPPr>
              <a:defRPr lang="en-US"/>
            </a:defPPr>
            <a:lvl1pPr marL="0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8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6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3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3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91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8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6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4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en-US" sz="1200" dirty="0">
                <a:solidFill>
                  <a:schemeClr val="bg1"/>
                </a:solidFill>
              </a:rPr>
              <a:t>Standardized set of attributes are replicated to the SharePoint user profile store.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C2F8D1A5-05EF-4DA1-B4B8-3BCA67384A6F}"/>
              </a:ext>
            </a:extLst>
          </p:cNvPr>
          <p:cNvCxnSpPr>
            <a:cxnSpLocks/>
          </p:cNvCxnSpPr>
          <p:nvPr/>
        </p:nvCxnSpPr>
        <p:spPr>
          <a:xfrm>
            <a:off x="4803804" y="2466415"/>
            <a:ext cx="0" cy="3978386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8F96A347-4395-4CF9-BCCC-99FA6650FC8C}"/>
              </a:ext>
            </a:extLst>
          </p:cNvPr>
          <p:cNvCxnSpPr>
            <a:cxnSpLocks/>
          </p:cNvCxnSpPr>
          <p:nvPr/>
        </p:nvCxnSpPr>
        <p:spPr>
          <a:xfrm>
            <a:off x="8182152" y="2466415"/>
            <a:ext cx="0" cy="3922455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01C0391-704B-435C-A5F4-A6802FA41319}"/>
              </a:ext>
            </a:extLst>
          </p:cNvPr>
          <p:cNvGrpSpPr>
            <a:grpSpLocks noChangeAspect="1"/>
          </p:cNvGrpSpPr>
          <p:nvPr/>
        </p:nvGrpSpPr>
        <p:grpSpPr>
          <a:xfrm>
            <a:off x="4879117" y="2543983"/>
            <a:ext cx="902282" cy="569342"/>
            <a:chOff x="3902878" y="1796207"/>
            <a:chExt cx="917354" cy="578852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8990F576-3B08-4CAF-87D3-C61D17901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902878" y="1837417"/>
              <a:ext cx="842451" cy="537642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FB7722D5-CA41-4A65-8F25-DD7EC7A19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399736" y="1796207"/>
              <a:ext cx="420496" cy="432326"/>
            </a:xfrm>
            <a:prstGeom prst="rect">
              <a:avLst/>
            </a:prstGeom>
          </p:spPr>
        </p:pic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61A8435-1AF9-41FC-853B-E6452C75A532}"/>
              </a:ext>
            </a:extLst>
          </p:cNvPr>
          <p:cNvGrpSpPr/>
          <p:nvPr/>
        </p:nvGrpSpPr>
        <p:grpSpPr>
          <a:xfrm>
            <a:off x="5900566" y="3024292"/>
            <a:ext cx="1671318" cy="1177871"/>
            <a:chOff x="4083837" y="2553181"/>
            <a:chExt cx="1671753" cy="1178178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AA1406C3-EC89-4DCB-A449-28FF9A51A1AB}"/>
                </a:ext>
              </a:extLst>
            </p:cNvPr>
            <p:cNvGrpSpPr/>
            <p:nvPr/>
          </p:nvGrpSpPr>
          <p:grpSpPr>
            <a:xfrm>
              <a:off x="4083837" y="2553181"/>
              <a:ext cx="1671753" cy="997888"/>
              <a:chOff x="2917081" y="2579702"/>
              <a:chExt cx="1671753" cy="997888"/>
            </a:xfrm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48F87165-2070-4230-9174-22B062761E2D}"/>
                  </a:ext>
                </a:extLst>
              </p:cNvPr>
              <p:cNvSpPr/>
              <p:nvPr/>
            </p:nvSpPr>
            <p:spPr bwMode="auto">
              <a:xfrm>
                <a:off x="2917081" y="2679683"/>
                <a:ext cx="1440113" cy="897907"/>
              </a:xfrm>
              <a:prstGeom prst="rect">
                <a:avLst/>
              </a:prstGeom>
              <a:solidFill>
                <a:schemeClr val="bg1">
                  <a:lumMod val="95000"/>
                  <a:alpha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45708" tIns="45708" rIns="45708" bIns="45708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382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799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Segoe UI" pitchFamily="34" charset="0"/>
                    <a:cs typeface="Segoe UI" pitchFamily="34" charset="0"/>
                  </a:rPr>
                  <a:t>Azure </a:t>
                </a:r>
                <a:br>
                  <a:rPr lang="en-US" sz="1799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Segoe UI" pitchFamily="34" charset="0"/>
                    <a:cs typeface="Segoe UI" pitchFamily="34" charset="0"/>
                  </a:rPr>
                </a:br>
                <a:r>
                  <a:rPr lang="en-US" sz="1799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Segoe UI" pitchFamily="34" charset="0"/>
                    <a:cs typeface="Segoe UI" pitchFamily="34" charset="0"/>
                  </a:rPr>
                  <a:t>Active Directory</a:t>
                </a:r>
              </a:p>
            </p:txBody>
          </p:sp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E2867C45-C1C1-4287-BC00-8B667C7C90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168338" y="2579702"/>
                <a:ext cx="420496" cy="432326"/>
              </a:xfrm>
              <a:prstGeom prst="rect">
                <a:avLst/>
              </a:prstGeom>
            </p:spPr>
          </p:pic>
        </p:grp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1109738D-E2FF-45FC-861C-FADBCE285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091743" y="2956612"/>
              <a:ext cx="634048" cy="774747"/>
            </a:xfrm>
            <a:prstGeom prst="rect">
              <a:avLst/>
            </a:prstGeom>
          </p:spPr>
        </p:pic>
      </p:grp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63D0ED17-47B9-4EF7-804E-BD24B042D5E4}"/>
              </a:ext>
            </a:extLst>
          </p:cNvPr>
          <p:cNvCxnSpPr>
            <a:cxnSpLocks/>
          </p:cNvCxnSpPr>
          <p:nvPr/>
        </p:nvCxnSpPr>
        <p:spPr>
          <a:xfrm flipH="1" flipV="1">
            <a:off x="4161617" y="3626981"/>
            <a:ext cx="1596773" cy="11534"/>
          </a:xfrm>
          <a:prstGeom prst="straightConnector1">
            <a:avLst/>
          </a:prstGeom>
          <a:ln w="53975">
            <a:solidFill>
              <a:schemeClr val="tx1">
                <a:lumMod val="50000"/>
                <a:lumOff val="50000"/>
              </a:schemeClr>
            </a:solidFill>
            <a:prstDash val="sysDash"/>
            <a:tailEnd type="stealth" w="lg" len="lg"/>
          </a:ln>
          <a:effec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CC40AA4D-F537-455F-B9EA-49DA1B597222}"/>
              </a:ext>
            </a:extLst>
          </p:cNvPr>
          <p:cNvSpPr txBox="1"/>
          <p:nvPr/>
        </p:nvSpPr>
        <p:spPr>
          <a:xfrm>
            <a:off x="8316975" y="2470921"/>
            <a:ext cx="145745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spc="-70" dirty="0">
                <a:solidFill>
                  <a:schemeClr val="tx2"/>
                </a:solidFill>
              </a:rPr>
              <a:t>Customer</a:t>
            </a:r>
            <a:endParaRPr lang="en-US" sz="2799" spc="-70" dirty="0">
              <a:solidFill>
                <a:schemeClr val="tx2"/>
              </a:solidFill>
            </a:endParaRP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1370A547-4DC6-43F4-9A9B-ED13DDAAF43F}"/>
              </a:ext>
            </a:extLst>
          </p:cNvPr>
          <p:cNvGrpSpPr/>
          <p:nvPr/>
        </p:nvGrpSpPr>
        <p:grpSpPr>
          <a:xfrm>
            <a:off x="8431888" y="3092387"/>
            <a:ext cx="514267" cy="514267"/>
            <a:chOff x="492" y="17985"/>
            <a:chExt cx="524853" cy="524853"/>
          </a:xfrm>
          <a:solidFill>
            <a:schemeClr val="accent5"/>
          </a:solidFill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91DE096E-2520-4BF8-AC0D-18D3D516C577}"/>
                </a:ext>
              </a:extLst>
            </p:cNvPr>
            <p:cNvSpPr/>
            <p:nvPr/>
          </p:nvSpPr>
          <p:spPr>
            <a:xfrm>
              <a:off x="492" y="17985"/>
              <a:ext cx="524853" cy="524853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Oval 4">
              <a:extLst>
                <a:ext uri="{FF2B5EF4-FFF2-40B4-BE49-F238E27FC236}">
                  <a16:creationId xmlns:a16="http://schemas.microsoft.com/office/drawing/2014/main" id="{74BB38B3-4317-46D9-B37F-66388E23B0BD}"/>
                </a:ext>
              </a:extLst>
            </p:cNvPr>
            <p:cNvSpPr/>
            <p:nvPr/>
          </p:nvSpPr>
          <p:spPr>
            <a:xfrm>
              <a:off x="144252" y="94848"/>
              <a:ext cx="231660" cy="37112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04525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51" dirty="0"/>
                <a:t>1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C6BC17F8-6465-4FF0-95AF-DDE0EE2BC899}"/>
              </a:ext>
            </a:extLst>
          </p:cNvPr>
          <p:cNvGrpSpPr/>
          <p:nvPr/>
        </p:nvGrpSpPr>
        <p:grpSpPr>
          <a:xfrm>
            <a:off x="4922693" y="3180955"/>
            <a:ext cx="514267" cy="514267"/>
            <a:chOff x="492" y="17985"/>
            <a:chExt cx="524853" cy="524853"/>
          </a:xfrm>
          <a:solidFill>
            <a:schemeClr val="accent5"/>
          </a:solidFill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F6BEC99A-9EC5-46DE-AF8E-B5B72B24C3F6}"/>
                </a:ext>
              </a:extLst>
            </p:cNvPr>
            <p:cNvSpPr/>
            <p:nvPr/>
          </p:nvSpPr>
          <p:spPr>
            <a:xfrm>
              <a:off x="492" y="17985"/>
              <a:ext cx="524853" cy="524853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4" name="Oval 4">
              <a:extLst>
                <a:ext uri="{FF2B5EF4-FFF2-40B4-BE49-F238E27FC236}">
                  <a16:creationId xmlns:a16="http://schemas.microsoft.com/office/drawing/2014/main" id="{99C75B11-33D5-4ECE-A0B4-767C9951AF9A}"/>
                </a:ext>
              </a:extLst>
            </p:cNvPr>
            <p:cNvSpPr/>
            <p:nvPr/>
          </p:nvSpPr>
          <p:spPr>
            <a:xfrm>
              <a:off x="127452" y="94848"/>
              <a:ext cx="276392" cy="37112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04525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51" dirty="0"/>
                <a:t>2</a:t>
              </a: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7682B094-5FBE-4A27-96B3-11DAFB3AB7D8}"/>
              </a:ext>
            </a:extLst>
          </p:cNvPr>
          <p:cNvGrpSpPr/>
          <p:nvPr/>
        </p:nvGrpSpPr>
        <p:grpSpPr>
          <a:xfrm>
            <a:off x="10393156" y="5664678"/>
            <a:ext cx="1700719" cy="1090562"/>
            <a:chOff x="10393156" y="5609262"/>
            <a:chExt cx="1700719" cy="1090562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63741FB4-C851-4532-B598-548403E69FBB}"/>
                </a:ext>
              </a:extLst>
            </p:cNvPr>
            <p:cNvSpPr/>
            <p:nvPr/>
          </p:nvSpPr>
          <p:spPr bwMode="auto">
            <a:xfrm>
              <a:off x="10393156" y="5609262"/>
              <a:ext cx="1576380" cy="816397"/>
            </a:xfrm>
            <a:prstGeom prst="rect">
              <a:avLst/>
            </a:prstGeom>
            <a:solidFill>
              <a:schemeClr val="bg1">
                <a:lumMod val="95000"/>
                <a:alpha val="75000"/>
              </a:schemeClr>
            </a:solidFill>
            <a:ln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45708" tIns="45708" rIns="45708" bIns="4570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382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799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Segoe UI" pitchFamily="34" charset="0"/>
                  <a:cs typeface="Segoe UI" pitchFamily="34" charset="0"/>
                </a:rPr>
                <a:t>LoB Systems</a:t>
              </a:r>
            </a:p>
          </p:txBody>
        </p:sp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7E5A69C4-A7C0-48D6-A369-694F94265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92803" y="5954867"/>
              <a:ext cx="423885" cy="744957"/>
            </a:xfrm>
            <a:prstGeom prst="rect">
              <a:avLst/>
            </a:prstGeom>
          </p:spPr>
        </p:pic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82B56658-7E00-4E72-B7A6-8F7DB3074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69990" y="5794081"/>
              <a:ext cx="423885" cy="744957"/>
            </a:xfrm>
            <a:prstGeom prst="rect">
              <a:avLst/>
            </a:prstGeom>
          </p:spPr>
        </p:pic>
      </p:grp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775125B8-B441-4C80-9CDE-FD1C3EC3AF63}"/>
              </a:ext>
            </a:extLst>
          </p:cNvPr>
          <p:cNvCxnSpPr>
            <a:cxnSpLocks/>
          </p:cNvCxnSpPr>
          <p:nvPr/>
        </p:nvCxnSpPr>
        <p:spPr>
          <a:xfrm flipH="1" flipV="1">
            <a:off x="9877290" y="5128417"/>
            <a:ext cx="509367" cy="478810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  <a:headEnd type="stealth" w="lg" len="lg"/>
            <a:tailEnd type="stealth" w="lg" len="lg"/>
          </a:ln>
          <a:effec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A51F1050-7A15-41D4-9AAC-0C8AB408E18A}"/>
              </a:ext>
            </a:extLst>
          </p:cNvPr>
          <p:cNvCxnSpPr>
            <a:cxnSpLocks/>
          </p:cNvCxnSpPr>
          <p:nvPr/>
        </p:nvCxnSpPr>
        <p:spPr>
          <a:xfrm flipH="1" flipV="1">
            <a:off x="7447052" y="3906697"/>
            <a:ext cx="1274689" cy="474401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  <a:headEnd type="stealth" w="lg" len="lg"/>
            <a:tailEnd type="stealth" w="lg" len="lg"/>
          </a:ln>
          <a:effec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847137ED-96CD-45F7-9794-D808E652AD54}"/>
              </a:ext>
            </a:extLst>
          </p:cNvPr>
          <p:cNvGrpSpPr/>
          <p:nvPr/>
        </p:nvGrpSpPr>
        <p:grpSpPr>
          <a:xfrm>
            <a:off x="11242250" y="5274654"/>
            <a:ext cx="514267" cy="514267"/>
            <a:chOff x="492" y="17985"/>
            <a:chExt cx="524853" cy="524853"/>
          </a:xfrm>
          <a:solidFill>
            <a:schemeClr val="accent5"/>
          </a:solidFill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95DA88CA-F633-4E5E-894B-D90A492019CA}"/>
                </a:ext>
              </a:extLst>
            </p:cNvPr>
            <p:cNvSpPr/>
            <p:nvPr/>
          </p:nvSpPr>
          <p:spPr>
            <a:xfrm>
              <a:off x="492" y="17985"/>
              <a:ext cx="524853" cy="524853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8" name="Oval 4">
              <a:extLst>
                <a:ext uri="{FF2B5EF4-FFF2-40B4-BE49-F238E27FC236}">
                  <a16:creationId xmlns:a16="http://schemas.microsoft.com/office/drawing/2014/main" id="{63E21F5A-F40B-4291-8760-0F134A7797F3}"/>
                </a:ext>
              </a:extLst>
            </p:cNvPr>
            <p:cNvSpPr/>
            <p:nvPr/>
          </p:nvSpPr>
          <p:spPr>
            <a:xfrm>
              <a:off x="127913" y="94848"/>
              <a:ext cx="268111" cy="37112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04525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51" dirty="0"/>
                <a:t>4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F88150F-270B-4BEF-AB69-4AE746349601}"/>
              </a:ext>
            </a:extLst>
          </p:cNvPr>
          <p:cNvGrpSpPr/>
          <p:nvPr/>
        </p:nvGrpSpPr>
        <p:grpSpPr>
          <a:xfrm>
            <a:off x="10055326" y="3855324"/>
            <a:ext cx="514267" cy="514267"/>
            <a:chOff x="492" y="17985"/>
            <a:chExt cx="524853" cy="524853"/>
          </a:xfrm>
          <a:solidFill>
            <a:schemeClr val="accent5"/>
          </a:solidFill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DA4BF1CF-7A34-4717-A483-3A79EBF5EAA8}"/>
                </a:ext>
              </a:extLst>
            </p:cNvPr>
            <p:cNvSpPr/>
            <p:nvPr/>
          </p:nvSpPr>
          <p:spPr>
            <a:xfrm>
              <a:off x="492" y="17985"/>
              <a:ext cx="524853" cy="524853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5" name="Oval 4">
              <a:extLst>
                <a:ext uri="{FF2B5EF4-FFF2-40B4-BE49-F238E27FC236}">
                  <a16:creationId xmlns:a16="http://schemas.microsoft.com/office/drawing/2014/main" id="{9CE81A18-BB01-4FF2-98AD-75D6515BADFD}"/>
                </a:ext>
              </a:extLst>
            </p:cNvPr>
            <p:cNvSpPr/>
            <p:nvPr/>
          </p:nvSpPr>
          <p:spPr>
            <a:xfrm>
              <a:off x="111114" y="94848"/>
              <a:ext cx="281358" cy="37112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04525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51" dirty="0"/>
                <a:t>3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C267B10A-7399-4362-8C58-4CB9211CA334}"/>
              </a:ext>
            </a:extLst>
          </p:cNvPr>
          <p:cNvGrpSpPr/>
          <p:nvPr/>
        </p:nvGrpSpPr>
        <p:grpSpPr>
          <a:xfrm>
            <a:off x="217663" y="3331345"/>
            <a:ext cx="514267" cy="514267"/>
            <a:chOff x="492" y="17985"/>
            <a:chExt cx="524853" cy="524853"/>
          </a:xfrm>
          <a:solidFill>
            <a:schemeClr val="accent5"/>
          </a:solidFill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94F84625-198A-4892-B2C6-F553F429222A}"/>
                </a:ext>
              </a:extLst>
            </p:cNvPr>
            <p:cNvSpPr/>
            <p:nvPr/>
          </p:nvSpPr>
          <p:spPr>
            <a:xfrm>
              <a:off x="492" y="17985"/>
              <a:ext cx="524853" cy="524853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1" name="Oval 4">
              <a:extLst>
                <a:ext uri="{FF2B5EF4-FFF2-40B4-BE49-F238E27FC236}">
                  <a16:creationId xmlns:a16="http://schemas.microsoft.com/office/drawing/2014/main" id="{C55190BC-A34F-469C-9C7B-7648DBFDF046}"/>
                </a:ext>
              </a:extLst>
            </p:cNvPr>
            <p:cNvSpPr/>
            <p:nvPr/>
          </p:nvSpPr>
          <p:spPr>
            <a:xfrm>
              <a:off x="77355" y="94848"/>
              <a:ext cx="371127" cy="37112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04525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51" dirty="0"/>
                <a:t>5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31CE2FE2-C0C6-4B6F-A009-F515D28AA29B}"/>
              </a:ext>
            </a:extLst>
          </p:cNvPr>
          <p:cNvGrpSpPr/>
          <p:nvPr/>
        </p:nvGrpSpPr>
        <p:grpSpPr>
          <a:xfrm>
            <a:off x="7023819" y="4271884"/>
            <a:ext cx="589462" cy="540733"/>
            <a:chOff x="8856724" y="2275112"/>
            <a:chExt cx="616328" cy="763139"/>
          </a:xfrm>
        </p:grpSpPr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17F0421D-9383-45AA-82F1-2C75C0271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856724" y="2275112"/>
              <a:ext cx="581434" cy="689388"/>
            </a:xfrm>
            <a:prstGeom prst="rect">
              <a:avLst/>
            </a:prstGeom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4197ABD1-705D-4562-AF82-57452FC2F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935486" y="2348863"/>
              <a:ext cx="527111" cy="689388"/>
            </a:xfrm>
            <a:prstGeom prst="rect">
              <a:avLst/>
            </a:prstGeom>
          </p:spPr>
        </p:pic>
        <p:sp>
          <p:nvSpPr>
            <p:cNvPr id="125" name="Right Triangle 124">
              <a:extLst>
                <a:ext uri="{FF2B5EF4-FFF2-40B4-BE49-F238E27FC236}">
                  <a16:creationId xmlns:a16="http://schemas.microsoft.com/office/drawing/2014/main" id="{A38BA57D-6B67-41A3-97CA-052C67D50401}"/>
                </a:ext>
              </a:extLst>
            </p:cNvPr>
            <p:cNvSpPr/>
            <p:nvPr/>
          </p:nvSpPr>
          <p:spPr bwMode="auto">
            <a:xfrm>
              <a:off x="8978857" y="2373272"/>
              <a:ext cx="440367" cy="626130"/>
            </a:xfrm>
            <a:prstGeom prst="rtTriangle">
              <a:avLst/>
            </a:prstGeom>
            <a:solidFill>
              <a:schemeClr val="accent3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2396" tIns="32396" rIns="32396" bIns="3239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47731" fontAlgn="base">
                <a:spcBef>
                  <a:spcPct val="0"/>
                </a:spcBef>
                <a:spcAft>
                  <a:spcPct val="0"/>
                </a:spcAft>
              </a:pPr>
              <a:endParaRPr lang="en-US" sz="1559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9D0E7F67-F23C-42E8-A8FA-5B7E56EFB793}"/>
                </a:ext>
              </a:extLst>
            </p:cNvPr>
            <p:cNvSpPr txBox="1"/>
            <p:nvPr/>
          </p:nvSpPr>
          <p:spPr>
            <a:xfrm>
              <a:off x="8990222" y="2698547"/>
              <a:ext cx="482830" cy="3077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647918"/>
              <a:r>
                <a:rPr lang="fi-FI" sz="1417" spc="-5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srgbClr val="EB3C00">
                        <a:alpha val="40000"/>
                      </a:srgbClr>
                    </a:outerShdw>
                  </a:effectLst>
                </a:rPr>
                <a:t>json</a:t>
              </a:r>
              <a:endParaRPr lang="en-US" sz="1417" spc="-5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EB3C00">
                      <a:alpha val="40000"/>
                    </a:srgbClr>
                  </a:outerShdw>
                </a:effectLst>
              </a:endParaRP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1C57C6EF-D580-4A2F-96A8-3338B60A75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6811" y="3827301"/>
            <a:ext cx="460996" cy="471311"/>
          </a:xfrm>
          <a:prstGeom prst="rect">
            <a:avLst/>
          </a:prstGeom>
        </p:spPr>
      </p:pic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1532E77F-CD48-437C-B8BE-0CA8CCAF63DB}"/>
              </a:ext>
            </a:extLst>
          </p:cNvPr>
          <p:cNvCxnSpPr>
            <a:cxnSpLocks/>
          </p:cNvCxnSpPr>
          <p:nvPr/>
        </p:nvCxnSpPr>
        <p:spPr>
          <a:xfrm flipV="1">
            <a:off x="7359411" y="4844816"/>
            <a:ext cx="0" cy="1316416"/>
          </a:xfrm>
          <a:prstGeom prst="line">
            <a:avLst/>
          </a:prstGeom>
          <a:ln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0" name="TextBox 4">
            <a:extLst>
              <a:ext uri="{FF2B5EF4-FFF2-40B4-BE49-F238E27FC236}">
                <a16:creationId xmlns:a16="http://schemas.microsoft.com/office/drawing/2014/main" id="{287ED54E-C27A-450A-898A-85BE6090A01C}"/>
              </a:ext>
            </a:extLst>
          </p:cNvPr>
          <p:cNvSpPr txBox="1"/>
          <p:nvPr/>
        </p:nvSpPr>
        <p:spPr>
          <a:xfrm>
            <a:off x="6668638" y="5645897"/>
            <a:ext cx="1377619" cy="611583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noFill/>
            <a:prstDash val="solid"/>
            <a:miter lim="800000"/>
          </a:ln>
          <a:effectLst/>
        </p:spPr>
        <p:txBody>
          <a:bodyPr wrap="square" lIns="57025" tIns="28514" rIns="91242" bIns="28514" rtlCol="0" anchor="ctr" anchorCtr="0">
            <a:spAutoFit/>
          </a:bodyPr>
          <a:lstStyle>
            <a:defPPr>
              <a:defRPr lang="en-US"/>
            </a:defPPr>
            <a:lvl1pPr marL="0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8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6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3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3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91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8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6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4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en-US" sz="1200" dirty="0">
                <a:solidFill>
                  <a:schemeClr val="bg1"/>
                </a:solidFill>
              </a:rPr>
              <a:t>JSON file for bulk updates in the user profile store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E5D017B0-B924-454C-B24F-84FB40684D1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372850" y="112909"/>
            <a:ext cx="723899" cy="612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90227188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AE5CCD-3E85-4DB1-85BE-70599A91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ECEAEF-0A37-44E6-B8D4-5E12A696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Remediation strategy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17CB746-1535-458A-BEE6-A83233A97E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1639780"/>
              </p:ext>
            </p:extLst>
          </p:nvPr>
        </p:nvGraphicFramePr>
        <p:xfrm>
          <a:off x="1051499" y="1366091"/>
          <a:ext cx="10179708" cy="3695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DE945FEC-2194-48C6-9CD3-92E25BA55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792" y="5153891"/>
            <a:ext cx="10270415" cy="72144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On-premise SharePoint does not support updating User Profile properties via CSOM. Here you need to use the standard profile mapping from the UPS or a customization</a:t>
            </a:r>
            <a:endParaRPr lang="nl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F7A5E7-6472-4073-A65E-6095F50F4E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72850" y="112909"/>
            <a:ext cx="723899" cy="612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41712903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Timer Jobs</a:t>
            </a:r>
          </a:p>
        </p:txBody>
      </p:sp>
    </p:spTree>
    <p:extLst>
      <p:ext uri="{BB962C8B-B14F-4D97-AF65-F5344CB8AC3E}">
        <p14:creationId xmlns:p14="http://schemas.microsoft.com/office/powerpoint/2010/main" val="218213974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792" y="1162594"/>
            <a:ext cx="10270415" cy="4712744"/>
          </a:xfrm>
        </p:spPr>
        <p:txBody>
          <a:bodyPr/>
          <a:lstStyle/>
          <a:p>
            <a:r>
              <a:rPr lang="en-US" sz="2800" b="1" dirty="0">
                <a:solidFill>
                  <a:schemeClr val="accent1"/>
                </a:solidFill>
              </a:rPr>
              <a:t>Kevin Timmerman</a:t>
            </a:r>
          </a:p>
          <a:p>
            <a:pPr lvl="1"/>
            <a:r>
              <a:rPr lang="en-US" sz="2000" dirty="0"/>
              <a:t>Working at Avanade Netherlands since 2008</a:t>
            </a:r>
          </a:p>
          <a:p>
            <a:pPr lvl="1"/>
            <a:r>
              <a:rPr lang="en-US" sz="2000" dirty="0"/>
              <a:t>Manager in the Software Engineering community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/>
              <a:t>Involved in multiple (large) projects implementing and migrating SharePoint </a:t>
            </a:r>
            <a:br>
              <a:rPr lang="en-US" sz="2400" dirty="0"/>
            </a:br>
            <a:r>
              <a:rPr lang="en-US" sz="2400" dirty="0"/>
              <a:t>2007, 2010, 2013 and Office 365 / SharePoint Online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/>
              <a:t>Combined roles as developer/team lead &amp; architect/PM</a:t>
            </a:r>
          </a:p>
          <a:p>
            <a:endParaRPr lang="en-US" sz="1799" dirty="0"/>
          </a:p>
          <a:p>
            <a:r>
              <a:rPr lang="en-US" sz="2800" b="1" dirty="0">
                <a:solidFill>
                  <a:schemeClr val="accent1"/>
                </a:solidFill>
              </a:rPr>
              <a:t>Hobbies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/>
              <a:t>Musician, playing trumpet since 1994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/>
              <a:t>‘Do it your self’ home improvements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/>
              <a:t>Inline skating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Meet the speaker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EC387D-99B4-4721-8B29-38E5F2FFA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1207" y="6317161"/>
            <a:ext cx="495656" cy="365125"/>
          </a:xfrm>
        </p:spPr>
        <p:txBody>
          <a:bodyPr/>
          <a:lstStyle/>
          <a:p>
            <a:fld id="{3847DB54-D037-B84F-B6F1-2E8DA40D09A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6" descr="http://www.klussenbedrijf-edi.nl/wp-content/uploads/2012/08/EDI-klussenbedrijf-banner-gereetschap-2.png">
            <a:extLst>
              <a:ext uri="{FF2B5EF4-FFF2-40B4-BE49-F238E27FC236}">
                <a16:creationId xmlns:a16="http://schemas.microsoft.com/office/drawing/2014/main" id="{80A10C7D-030B-4088-8CA0-8D46A30DA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148" y="3972832"/>
            <a:ext cx="3058583" cy="1242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foto-macband4 (2)">
            <a:extLst>
              <a:ext uri="{FF2B5EF4-FFF2-40B4-BE49-F238E27FC236}">
                <a16:creationId xmlns:a16="http://schemas.microsoft.com/office/drawing/2014/main" id="{D61F489D-98DC-4A48-9745-21D3A6D0A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617" y="2838980"/>
            <a:ext cx="2089150" cy="2073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24C3349-4A52-40DB-850C-034EDA128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35192" y="167493"/>
            <a:ext cx="1811867" cy="20863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 descr="https://www.wien.info/media/images/inline-skater-skating-19to1.jpeg">
            <a:extLst>
              <a:ext uri="{FF2B5EF4-FFF2-40B4-BE49-F238E27FC236}">
                <a16:creationId xmlns:a16="http://schemas.microsoft.com/office/drawing/2014/main" id="{D94AABF8-0711-4008-8EFB-ECB275534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663" y="4863729"/>
            <a:ext cx="2727275" cy="14352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2E6810-83E5-4830-904A-5D5F475411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9027" y="3235286"/>
            <a:ext cx="1392575" cy="2262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20B05EA-9A46-482A-B6B6-868F5B3365EE}"/>
              </a:ext>
            </a:extLst>
          </p:cNvPr>
          <p:cNvSpPr/>
          <p:nvPr/>
        </p:nvSpPr>
        <p:spPr>
          <a:xfrm>
            <a:off x="13373" y="6110231"/>
            <a:ext cx="12178627" cy="722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02A3F5-1880-4655-B532-973AAD6286E6}"/>
              </a:ext>
            </a:extLst>
          </p:cNvPr>
          <p:cNvSpPr txBox="1"/>
          <p:nvPr/>
        </p:nvSpPr>
        <p:spPr>
          <a:xfrm>
            <a:off x="739628" y="6337419"/>
            <a:ext cx="11294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>
                <a:solidFill>
                  <a:schemeClr val="accent1"/>
                </a:solidFill>
                <a:hlinkClick r:id="rId7"/>
              </a:rPr>
              <a:t>@timmermankevin</a:t>
            </a:r>
            <a:r>
              <a:rPr lang="nl-NL" sz="1800" dirty="0">
                <a:solidFill>
                  <a:schemeClr val="accent1"/>
                </a:solidFill>
              </a:rPr>
              <a:t>            </a:t>
            </a:r>
            <a:r>
              <a:rPr lang="nl-NL" sz="1800" dirty="0">
                <a:solidFill>
                  <a:schemeClr val="accent1"/>
                </a:solidFill>
                <a:hlinkClick r:id="rId8"/>
              </a:rPr>
              <a:t>www.timmerman.it</a:t>
            </a:r>
            <a:r>
              <a:rPr lang="nl-NL" sz="1800" dirty="0">
                <a:solidFill>
                  <a:schemeClr val="accent1"/>
                </a:solidFill>
              </a:rPr>
              <a:t>              </a:t>
            </a:r>
            <a:r>
              <a:rPr lang="nl-NL" sz="1800" dirty="0">
                <a:solidFill>
                  <a:schemeClr val="accent1"/>
                </a:solidFill>
                <a:hlinkClick r:id="rId9"/>
              </a:rPr>
              <a:t>timmermankevin</a:t>
            </a:r>
            <a:r>
              <a:rPr lang="nl-NL" sz="1800" dirty="0">
                <a:solidFill>
                  <a:schemeClr val="accent1"/>
                </a:solidFill>
              </a:rPr>
              <a:t>            </a:t>
            </a:r>
            <a:r>
              <a:rPr lang="nl-NL" sz="1800" dirty="0">
                <a:solidFill>
                  <a:schemeClr val="accent1"/>
                </a:solidFill>
                <a:hlinkClick r:id="rId10"/>
              </a:rPr>
              <a:t>kevin.timmerman@avanade.com</a:t>
            </a:r>
            <a:r>
              <a:rPr lang="nl-NL" sz="180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10" name="Picture 10" descr="http://www.dekeukenvantantecake.nl/images/stories/twitter-logoklein.jpg">
            <a:extLst>
              <a:ext uri="{FF2B5EF4-FFF2-40B4-BE49-F238E27FC236}">
                <a16:creationId xmlns:a16="http://schemas.microsoft.com/office/drawing/2014/main" id="{EE095897-C39D-4C4D-B037-A87A9F8A8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29" y="6260695"/>
            <a:ext cx="515304" cy="50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pixabay.com/static/uploads/photo/2012/04/24/23/17/rss-41072_960_720.png">
            <a:extLst>
              <a:ext uri="{FF2B5EF4-FFF2-40B4-BE49-F238E27FC236}">
                <a16:creationId xmlns:a16="http://schemas.microsoft.com/office/drawing/2014/main" id="{EE8B6729-85DE-4F2B-8E40-2887291E7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405" y="6291122"/>
            <a:ext cx="440887" cy="44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skio2016.at/images/2016/Intro_pictures/Youtube1.png">
            <a:extLst>
              <a:ext uri="{FF2B5EF4-FFF2-40B4-BE49-F238E27FC236}">
                <a16:creationId xmlns:a16="http://schemas.microsoft.com/office/drawing/2014/main" id="{0567A3C1-94EE-42F0-BFB9-D7A8C4682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127" y="6272033"/>
            <a:ext cx="489622" cy="48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www.angelo.edu/services/technology/network/email/images/logo-outlook.png">
            <a:extLst>
              <a:ext uri="{FF2B5EF4-FFF2-40B4-BE49-F238E27FC236}">
                <a16:creationId xmlns:a16="http://schemas.microsoft.com/office/drawing/2014/main" id="{605F66FA-E033-457B-B36A-B67ECC941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126" y="6298658"/>
            <a:ext cx="454888" cy="42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234942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0165D-84A9-4C60-A756-A3242BCFC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Full trust code timer jobs are not available on O365, these need to be replaced with remote timer jobs which can be hosted anywhere (including Azure </a:t>
            </a:r>
            <a:r>
              <a:rPr lang="en-US" dirty="0" err="1"/>
              <a:t>webjobs</a:t>
            </a:r>
            <a:r>
              <a:rPr lang="en-US" dirty="0"/>
              <a:t>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ECEAEF-0A37-44E6-B8D4-5E12A696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Timer Jobs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5B3CED73-0F6A-46D6-A001-E74B9DEE1CA6}"/>
              </a:ext>
            </a:extLst>
          </p:cNvPr>
          <p:cNvGrpSpPr/>
          <p:nvPr/>
        </p:nvGrpSpPr>
        <p:grpSpPr>
          <a:xfrm>
            <a:off x="9946819" y="4811188"/>
            <a:ext cx="1995195" cy="1307309"/>
            <a:chOff x="4395610" y="3071229"/>
            <a:chExt cx="1995195" cy="1307309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FEDD71D1-79B7-42DE-B2DA-382F3218C488}"/>
                </a:ext>
              </a:extLst>
            </p:cNvPr>
            <p:cNvSpPr/>
            <p:nvPr/>
          </p:nvSpPr>
          <p:spPr bwMode="auto">
            <a:xfrm>
              <a:off x="4395610" y="3071229"/>
              <a:ext cx="1784947" cy="1118626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75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Segoe UI" pitchFamily="34" charset="0"/>
                  <a:cs typeface="Segoe UI" pitchFamily="34" charset="0"/>
                </a:rPr>
                <a:t>Provider Hosted Apps</a:t>
              </a:r>
            </a:p>
          </p:txBody>
        </p:sp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2817DD2B-BE3E-4A9F-9885-C25B6E3D9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46592" y="3476941"/>
              <a:ext cx="529349" cy="417312"/>
            </a:xfrm>
            <a:prstGeom prst="rect">
              <a:avLst/>
            </a:prstGeom>
          </p:spPr>
        </p:pic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20304979-BEEC-49FD-B1F2-F043CE274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81574" y="3585493"/>
              <a:ext cx="556200" cy="438480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73008A86-956D-4328-BEA6-05AB6E86D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70309" y="3700199"/>
              <a:ext cx="420496" cy="432326"/>
            </a:xfrm>
            <a:prstGeom prst="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447E0188-948E-49E3-9890-C59C3BD5D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93565" y="3772769"/>
              <a:ext cx="688009" cy="605769"/>
            </a:xfrm>
            <a:prstGeom prst="rect">
              <a:avLst/>
            </a:prstGeom>
          </p:spPr>
        </p:pic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D7E30CEE-C8C1-4FBD-A12A-5ED114F548FD}"/>
              </a:ext>
            </a:extLst>
          </p:cNvPr>
          <p:cNvGrpSpPr>
            <a:grpSpLocks noChangeAspect="1"/>
          </p:cNvGrpSpPr>
          <p:nvPr/>
        </p:nvGrpSpPr>
        <p:grpSpPr>
          <a:xfrm>
            <a:off x="5711464" y="3257175"/>
            <a:ext cx="2793283" cy="2370995"/>
            <a:chOff x="1189689" y="976497"/>
            <a:chExt cx="3486193" cy="2959150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DFEAAF3F-E1E7-4360-8872-56BD57C24B84}"/>
                </a:ext>
              </a:extLst>
            </p:cNvPr>
            <p:cNvGrpSpPr/>
            <p:nvPr/>
          </p:nvGrpSpPr>
          <p:grpSpPr>
            <a:xfrm>
              <a:off x="3605640" y="1950993"/>
              <a:ext cx="1070242" cy="1327793"/>
              <a:chOff x="1919646" y="3675113"/>
              <a:chExt cx="902998" cy="1126838"/>
            </a:xfrm>
          </p:grpSpPr>
          <p:pic>
            <p:nvPicPr>
              <p:cNvPr id="158" name="Picture 157">
                <a:extLst>
                  <a:ext uri="{FF2B5EF4-FFF2-40B4-BE49-F238E27FC236}">
                    <a16:creationId xmlns:a16="http://schemas.microsoft.com/office/drawing/2014/main" id="{7013B1D7-D6CB-4557-8FA3-B46CC126B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19646" y="3675113"/>
                <a:ext cx="674964" cy="892879"/>
              </a:xfrm>
              <a:prstGeom prst="rect">
                <a:avLst/>
              </a:prstGeom>
            </p:spPr>
          </p:pic>
          <p:pic>
            <p:nvPicPr>
              <p:cNvPr id="159" name="Picture 158">
                <a:extLst>
                  <a:ext uri="{FF2B5EF4-FFF2-40B4-BE49-F238E27FC236}">
                    <a16:creationId xmlns:a16="http://schemas.microsoft.com/office/drawing/2014/main" id="{E6BBF3AF-85ED-4282-8D65-474A2DD63B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10824" y="4189471"/>
                <a:ext cx="611820" cy="612480"/>
              </a:xfrm>
              <a:prstGeom prst="rect">
                <a:avLst/>
              </a:prstGeom>
            </p:spPr>
          </p:pic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4C041C74-3F92-439B-B179-FDB07F1BF04F}"/>
                </a:ext>
              </a:extLst>
            </p:cNvPr>
            <p:cNvGrpSpPr/>
            <p:nvPr/>
          </p:nvGrpSpPr>
          <p:grpSpPr>
            <a:xfrm>
              <a:off x="1189689" y="1453879"/>
              <a:ext cx="2516893" cy="2481768"/>
              <a:chOff x="4383758" y="2311697"/>
              <a:chExt cx="2516893" cy="2481768"/>
            </a:xfrm>
          </p:grpSpPr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62064057-11A0-412C-B06D-0F191D008F7F}"/>
                  </a:ext>
                </a:extLst>
              </p:cNvPr>
              <p:cNvSpPr/>
              <p:nvPr/>
            </p:nvSpPr>
            <p:spPr bwMode="auto">
              <a:xfrm>
                <a:off x="4537410" y="2311697"/>
                <a:ext cx="2017543" cy="2200147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  <a:alpha val="75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09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Segoe UI" pitchFamily="34" charset="0"/>
                    <a:cs typeface="Segoe UI" pitchFamily="34" charset="0"/>
                  </a:rPr>
                  <a:t>SharePoint </a:t>
                </a:r>
                <a:br>
                  <a: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Segoe UI" pitchFamily="34" charset="0"/>
                    <a:cs typeface="Segoe UI" pitchFamily="34" charset="0"/>
                  </a:rPr>
                </a:br>
                <a:r>
                  <a: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Segoe UI" pitchFamily="34" charset="0"/>
                    <a:cs typeface="Segoe UI" pitchFamily="34" charset="0"/>
                  </a:rPr>
                  <a:t>Service</a:t>
                </a:r>
              </a:p>
            </p:txBody>
          </p: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DEE17FE3-EE6B-4F10-9854-8ECC3938E10C}"/>
                  </a:ext>
                </a:extLst>
              </p:cNvPr>
              <p:cNvGrpSpPr/>
              <p:nvPr/>
            </p:nvGrpSpPr>
            <p:grpSpPr>
              <a:xfrm>
                <a:off x="5421611" y="2886866"/>
                <a:ext cx="1479040" cy="1043909"/>
                <a:chOff x="4557447" y="1721445"/>
                <a:chExt cx="1479040" cy="1043909"/>
              </a:xfrm>
            </p:grpSpPr>
            <p:pic>
              <p:nvPicPr>
                <p:cNvPr id="155" name="Picture 154">
                  <a:extLst>
                    <a:ext uri="{FF2B5EF4-FFF2-40B4-BE49-F238E27FC236}">
                      <a16:creationId xmlns:a16="http://schemas.microsoft.com/office/drawing/2014/main" id="{5229EC7F-A515-42D1-B3CA-09C82E5BD3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557447" y="1902539"/>
                  <a:ext cx="477423" cy="839046"/>
                </a:xfrm>
                <a:prstGeom prst="rect">
                  <a:avLst/>
                </a:prstGeom>
              </p:spPr>
            </p:pic>
            <p:pic>
              <p:nvPicPr>
                <p:cNvPr id="156" name="Picture 155">
                  <a:extLst>
                    <a:ext uri="{FF2B5EF4-FFF2-40B4-BE49-F238E27FC236}">
                      <a16:creationId xmlns:a16="http://schemas.microsoft.com/office/drawing/2014/main" id="{F3546789-D05B-44D5-ACB9-8D914533F6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869643" y="1721445"/>
                  <a:ext cx="477423" cy="839046"/>
                </a:xfrm>
                <a:prstGeom prst="rect">
                  <a:avLst/>
                </a:prstGeom>
              </p:spPr>
            </p:pic>
            <p:pic>
              <p:nvPicPr>
                <p:cNvPr id="157" name="Picture 156">
                  <a:extLst>
                    <a:ext uri="{FF2B5EF4-FFF2-40B4-BE49-F238E27FC236}">
                      <a16:creationId xmlns:a16="http://schemas.microsoft.com/office/drawing/2014/main" id="{74E1EAFD-6781-44AE-BD53-5E1D93B490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153580" y="1902539"/>
                  <a:ext cx="882907" cy="862815"/>
                </a:xfrm>
                <a:prstGeom prst="rect">
                  <a:avLst/>
                </a:prstGeom>
              </p:spPr>
            </p:pic>
          </p:grp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48CB65A8-A16C-4A99-A736-2FD4CD1D903C}"/>
                  </a:ext>
                </a:extLst>
              </p:cNvPr>
              <p:cNvGrpSpPr/>
              <p:nvPr/>
            </p:nvGrpSpPr>
            <p:grpSpPr>
              <a:xfrm>
                <a:off x="4880542" y="3820782"/>
                <a:ext cx="944427" cy="972683"/>
                <a:chOff x="3981885" y="2834055"/>
                <a:chExt cx="944427" cy="972683"/>
              </a:xfrm>
            </p:grpSpPr>
            <p:pic>
              <p:nvPicPr>
                <p:cNvPr id="152" name="Picture 151">
                  <a:extLst>
                    <a:ext uri="{FF2B5EF4-FFF2-40B4-BE49-F238E27FC236}">
                      <a16:creationId xmlns:a16="http://schemas.microsoft.com/office/drawing/2014/main" id="{416FCCEE-08FD-4E48-AEE9-6C38CBF6CC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981885" y="2967692"/>
                  <a:ext cx="477423" cy="839046"/>
                </a:xfrm>
                <a:prstGeom prst="rect">
                  <a:avLst/>
                </a:prstGeom>
              </p:spPr>
            </p:pic>
            <p:pic>
              <p:nvPicPr>
                <p:cNvPr id="153" name="Picture 152">
                  <a:extLst>
                    <a:ext uri="{FF2B5EF4-FFF2-40B4-BE49-F238E27FC236}">
                      <a16:creationId xmlns:a16="http://schemas.microsoft.com/office/drawing/2014/main" id="{25C4D7ED-21B2-4689-B53F-B6EADCFDE1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269036" y="2834055"/>
                  <a:ext cx="477423" cy="839046"/>
                </a:xfrm>
                <a:prstGeom prst="rect">
                  <a:avLst/>
                </a:prstGeom>
              </p:spPr>
            </p:pic>
            <p:pic>
              <p:nvPicPr>
                <p:cNvPr id="154" name="Picture 153">
                  <a:extLst>
                    <a:ext uri="{FF2B5EF4-FFF2-40B4-BE49-F238E27FC236}">
                      <a16:creationId xmlns:a16="http://schemas.microsoft.com/office/drawing/2014/main" id="{8B801A5A-EE29-4F62-9BC3-098247E2A0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480085" y="3260431"/>
                  <a:ext cx="446227" cy="456212"/>
                </a:xfrm>
                <a:prstGeom prst="rect">
                  <a:avLst/>
                </a:prstGeom>
              </p:spPr>
            </p:pic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3C60E538-56B7-4F2C-B46F-5D21CEEC6861}"/>
                  </a:ext>
                </a:extLst>
              </p:cNvPr>
              <p:cNvGrpSpPr/>
              <p:nvPr/>
            </p:nvGrpSpPr>
            <p:grpSpPr>
              <a:xfrm>
                <a:off x="4383758" y="2988031"/>
                <a:ext cx="968998" cy="971748"/>
                <a:chOff x="3601101" y="2714202"/>
                <a:chExt cx="968998" cy="971748"/>
              </a:xfrm>
            </p:grpSpPr>
            <p:pic>
              <p:nvPicPr>
                <p:cNvPr id="150" name="Picture 149">
                  <a:extLst>
                    <a:ext uri="{FF2B5EF4-FFF2-40B4-BE49-F238E27FC236}">
                      <a16:creationId xmlns:a16="http://schemas.microsoft.com/office/drawing/2014/main" id="{C23E2C2A-EDEF-4E03-8958-801FF68AD1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601101" y="2846904"/>
                  <a:ext cx="477423" cy="839046"/>
                </a:xfrm>
                <a:prstGeom prst="rect">
                  <a:avLst/>
                </a:prstGeom>
              </p:spPr>
            </p:pic>
            <p:pic>
              <p:nvPicPr>
                <p:cNvPr id="151" name="Picture 150">
                  <a:extLst>
                    <a:ext uri="{FF2B5EF4-FFF2-40B4-BE49-F238E27FC236}">
                      <a16:creationId xmlns:a16="http://schemas.microsoft.com/office/drawing/2014/main" id="{507633B0-9E97-47CD-9CDE-2FA98A1CB2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875612" y="2714202"/>
                  <a:ext cx="694487" cy="898458"/>
                </a:xfrm>
                <a:prstGeom prst="rect">
                  <a:avLst/>
                </a:prstGeom>
              </p:spPr>
            </p:pic>
          </p:grpSp>
        </p:grpSp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ABD169AC-1A71-4DF2-8C18-727284DCE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058769" y="976497"/>
              <a:ext cx="1485788" cy="974496"/>
            </a:xfrm>
            <a:prstGeom prst="rect">
              <a:avLst/>
            </a:prstGeom>
          </p:spPr>
        </p:pic>
      </p:grp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F216C7CB-DB8B-41ED-AAFC-4D6361441C30}"/>
              </a:ext>
            </a:extLst>
          </p:cNvPr>
          <p:cNvCxnSpPr>
            <a:cxnSpLocks/>
          </p:cNvCxnSpPr>
          <p:nvPr/>
        </p:nvCxnSpPr>
        <p:spPr>
          <a:xfrm flipH="1" flipV="1">
            <a:off x="7647225" y="5308942"/>
            <a:ext cx="2105226" cy="2"/>
          </a:xfrm>
          <a:prstGeom prst="straightConnector1">
            <a:avLst/>
          </a:prstGeom>
          <a:ln w="53975">
            <a:solidFill>
              <a:schemeClr val="accent2"/>
            </a:solidFill>
            <a:prstDash val="sysDash"/>
            <a:tailEnd type="stealth" w="lg" len="lg"/>
          </a:ln>
          <a:effec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499E19AF-FCC2-4724-9B0C-4A586619A6AD}"/>
              </a:ext>
            </a:extLst>
          </p:cNvPr>
          <p:cNvGrpSpPr/>
          <p:nvPr/>
        </p:nvGrpSpPr>
        <p:grpSpPr>
          <a:xfrm>
            <a:off x="11521518" y="4593212"/>
            <a:ext cx="514401" cy="514401"/>
            <a:chOff x="492" y="17985"/>
            <a:chExt cx="524853" cy="524853"/>
          </a:xfrm>
          <a:solidFill>
            <a:schemeClr val="accent5"/>
          </a:solidFill>
        </p:grpSpPr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82EB484A-3E13-4A94-B417-AA256D25D0B1}"/>
                </a:ext>
              </a:extLst>
            </p:cNvPr>
            <p:cNvSpPr/>
            <p:nvPr/>
          </p:nvSpPr>
          <p:spPr>
            <a:xfrm>
              <a:off x="492" y="17985"/>
              <a:ext cx="524853" cy="524853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3" name="Oval 4">
              <a:extLst>
                <a:ext uri="{FF2B5EF4-FFF2-40B4-BE49-F238E27FC236}">
                  <a16:creationId xmlns:a16="http://schemas.microsoft.com/office/drawing/2014/main" id="{AB6B738C-1A6E-4AC7-9656-DF42641CFAD6}"/>
                </a:ext>
              </a:extLst>
            </p:cNvPr>
            <p:cNvSpPr/>
            <p:nvPr/>
          </p:nvSpPr>
          <p:spPr>
            <a:xfrm>
              <a:off x="163197" y="94848"/>
              <a:ext cx="241554" cy="37112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04557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i-FI" sz="2352" dirty="0"/>
                <a:t>2</a:t>
              </a:r>
              <a:endParaRPr lang="en-US" sz="2352" dirty="0"/>
            </a:p>
          </p:txBody>
        </p:sp>
      </p:grp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F5A6DF06-A66C-483E-8E64-2470FC89D660}"/>
              </a:ext>
            </a:extLst>
          </p:cNvPr>
          <p:cNvCxnSpPr>
            <a:cxnSpLocks/>
          </p:cNvCxnSpPr>
          <p:nvPr/>
        </p:nvCxnSpPr>
        <p:spPr>
          <a:xfrm>
            <a:off x="9086043" y="3257176"/>
            <a:ext cx="0" cy="1838343"/>
          </a:xfrm>
          <a:prstGeom prst="line">
            <a:avLst/>
          </a:prstGeom>
          <a:ln w="15875"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5" name="TextBox 4">
            <a:extLst>
              <a:ext uri="{FF2B5EF4-FFF2-40B4-BE49-F238E27FC236}">
                <a16:creationId xmlns:a16="http://schemas.microsoft.com/office/drawing/2014/main" id="{F60C4A3D-1486-4058-B63A-6D0763A90B28}"/>
              </a:ext>
            </a:extLst>
          </p:cNvPr>
          <p:cNvSpPr txBox="1"/>
          <p:nvPr/>
        </p:nvSpPr>
        <p:spPr>
          <a:xfrm>
            <a:off x="8782453" y="2082092"/>
            <a:ext cx="3091430" cy="1781162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noFill/>
            <a:prstDash val="solid"/>
            <a:miter lim="800000"/>
          </a:ln>
          <a:effectLst/>
        </p:spPr>
        <p:txBody>
          <a:bodyPr wrap="square" lIns="57055" tIns="28528" rIns="91290" bIns="28528" rtlCol="0" anchor="ctr" anchorCtr="0">
            <a:spAutoFit/>
          </a:bodyPr>
          <a:lstStyle>
            <a:defPPr>
              <a:defRPr lang="en-US"/>
            </a:defPPr>
            <a:lvl1pPr marL="0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78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56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33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13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91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468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546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24" algn="l" defTabSz="91415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en-US" sz="1400" dirty="0">
                <a:solidFill>
                  <a:schemeClr val="bg1"/>
                </a:solidFill>
              </a:rPr>
              <a:t>Scheduled execution which accesses the needed resources from the SharePoint service and performs the required automation.</a:t>
            </a:r>
          </a:p>
          <a:p>
            <a:pPr marL="0" lvl="1"/>
            <a:endParaRPr lang="fi-FI" sz="1400" dirty="0">
              <a:solidFill>
                <a:schemeClr val="bg1"/>
              </a:solidFill>
            </a:endParaRPr>
          </a:p>
          <a:p>
            <a:pPr marL="0" lvl="1"/>
            <a:r>
              <a:rPr lang="en-US" sz="1400" dirty="0">
                <a:solidFill>
                  <a:schemeClr val="bg1"/>
                </a:solidFill>
              </a:rPr>
              <a:t>Can use either specific account for connection or </a:t>
            </a:r>
            <a:r>
              <a:rPr lang="en-US" sz="1400" dirty="0" err="1">
                <a:solidFill>
                  <a:schemeClr val="bg1"/>
                </a:solidFill>
              </a:rPr>
              <a:t>oAuth</a:t>
            </a:r>
            <a:r>
              <a:rPr lang="en-US" sz="1400" dirty="0">
                <a:solidFill>
                  <a:schemeClr val="bg1"/>
                </a:solidFill>
              </a:rPr>
              <a:t> based app-only token approach</a:t>
            </a:r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285A2771-C12E-492F-A96D-30C7FCD8282B}"/>
              </a:ext>
            </a:extLst>
          </p:cNvPr>
          <p:cNvGrpSpPr/>
          <p:nvPr/>
        </p:nvGrpSpPr>
        <p:grpSpPr>
          <a:xfrm>
            <a:off x="7103383" y="5347768"/>
            <a:ext cx="441099" cy="464095"/>
            <a:chOff x="492" y="17985"/>
            <a:chExt cx="524853" cy="524853"/>
          </a:xfrm>
          <a:solidFill>
            <a:schemeClr val="accent5"/>
          </a:solidFill>
        </p:grpSpPr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FA5F4EB1-E33F-41A1-9988-BDDDEEA01339}"/>
                </a:ext>
              </a:extLst>
            </p:cNvPr>
            <p:cNvSpPr/>
            <p:nvPr/>
          </p:nvSpPr>
          <p:spPr>
            <a:xfrm>
              <a:off x="492" y="17985"/>
              <a:ext cx="524853" cy="524853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8" name="Oval 4">
              <a:extLst>
                <a:ext uri="{FF2B5EF4-FFF2-40B4-BE49-F238E27FC236}">
                  <a16:creationId xmlns:a16="http://schemas.microsoft.com/office/drawing/2014/main" id="{C3F30B3C-6360-48C8-B5E9-B51C6044B191}"/>
                </a:ext>
              </a:extLst>
            </p:cNvPr>
            <p:cNvSpPr/>
            <p:nvPr/>
          </p:nvSpPr>
          <p:spPr>
            <a:xfrm>
              <a:off x="138358" y="94848"/>
              <a:ext cx="275892" cy="37112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04557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i-FI" sz="2352" dirty="0"/>
                <a:t>1</a:t>
              </a:r>
              <a:endParaRPr lang="en-US" sz="2352" dirty="0"/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6260B285-C0A3-4975-A259-5E1F9629B31F}"/>
              </a:ext>
            </a:extLst>
          </p:cNvPr>
          <p:cNvGrpSpPr/>
          <p:nvPr/>
        </p:nvGrpSpPr>
        <p:grpSpPr>
          <a:xfrm>
            <a:off x="8708337" y="5687927"/>
            <a:ext cx="1551508" cy="1117041"/>
            <a:chOff x="7303388" y="5401003"/>
            <a:chExt cx="1551508" cy="1117041"/>
          </a:xfrm>
        </p:grpSpPr>
        <p:sp>
          <p:nvSpPr>
            <p:cNvPr id="170" name="Arc 169">
              <a:extLst>
                <a:ext uri="{FF2B5EF4-FFF2-40B4-BE49-F238E27FC236}">
                  <a16:creationId xmlns:a16="http://schemas.microsoft.com/office/drawing/2014/main" id="{08542580-C68D-4C52-822B-5F3AC1383778}"/>
                </a:ext>
              </a:extLst>
            </p:cNvPr>
            <p:cNvSpPr/>
            <p:nvPr/>
          </p:nvSpPr>
          <p:spPr>
            <a:xfrm rot="7968779">
              <a:off x="7460381" y="5819698"/>
              <a:ext cx="406105" cy="720091"/>
            </a:xfrm>
            <a:prstGeom prst="arc">
              <a:avLst>
                <a:gd name="adj1" fmla="val 2097834"/>
                <a:gd name="adj2" fmla="val 366333"/>
              </a:avLst>
            </a:prstGeom>
            <a:ln w="28575">
              <a:solidFill>
                <a:schemeClr val="bg2"/>
              </a:solidFill>
              <a:headEnd type="diamond" w="sm" len="med"/>
              <a:tailEnd type="stealth" w="lg" len="lg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5A3B4140-821D-428E-AE3B-A7A999A4B67E}"/>
                </a:ext>
              </a:extLst>
            </p:cNvPr>
            <p:cNvGrpSpPr/>
            <p:nvPr/>
          </p:nvGrpSpPr>
          <p:grpSpPr>
            <a:xfrm>
              <a:off x="7524159" y="5401003"/>
              <a:ext cx="1330737" cy="1117041"/>
              <a:chOff x="5602373" y="5181081"/>
              <a:chExt cx="1330737" cy="1117041"/>
            </a:xfrm>
          </p:grpSpPr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A0330107-3F65-457B-ADD8-59A941CA069F}"/>
                  </a:ext>
                </a:extLst>
              </p:cNvPr>
              <p:cNvSpPr/>
              <p:nvPr/>
            </p:nvSpPr>
            <p:spPr bwMode="auto">
              <a:xfrm>
                <a:off x="5602373" y="5181081"/>
                <a:ext cx="1330737" cy="825548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  <a:alpha val="75000"/>
                </a:schemeClr>
              </a:solidFill>
              <a:ln>
                <a:solidFill>
                  <a:schemeClr val="bg2">
                    <a:lumMod val="60000"/>
                    <a:lumOff val="4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409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Segoe UI" pitchFamily="34" charset="0"/>
                    <a:cs typeface="Segoe UI" pitchFamily="34" charset="0"/>
                  </a:rPr>
                  <a:t>Remote timer job</a:t>
                </a:r>
              </a:p>
            </p:txBody>
          </p:sp>
          <p:pic>
            <p:nvPicPr>
              <p:cNvPr id="173" name="Picture 172">
                <a:extLst>
                  <a:ext uri="{FF2B5EF4-FFF2-40B4-BE49-F238E27FC236}">
                    <a16:creationId xmlns:a16="http://schemas.microsoft.com/office/drawing/2014/main" id="{AF30FCCE-908C-4979-BD5C-8A9089AB5D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173273" y="5504682"/>
                <a:ext cx="730013" cy="793440"/>
              </a:xfrm>
              <a:prstGeom prst="rect">
                <a:avLst/>
              </a:prstGeom>
            </p:spPr>
          </p:pic>
        </p:grpSp>
      </p:grpSp>
      <p:sp>
        <p:nvSpPr>
          <p:cNvPr id="174" name="Text Placeholder 3">
            <a:extLst>
              <a:ext uri="{FF2B5EF4-FFF2-40B4-BE49-F238E27FC236}">
                <a16:creationId xmlns:a16="http://schemas.microsoft.com/office/drawing/2014/main" id="{553765F3-218B-4777-A030-4793418FCA7C}"/>
              </a:ext>
            </a:extLst>
          </p:cNvPr>
          <p:cNvSpPr txBox="1">
            <a:spLocks/>
          </p:cNvSpPr>
          <p:nvPr/>
        </p:nvSpPr>
        <p:spPr>
          <a:xfrm>
            <a:off x="960792" y="2477919"/>
            <a:ext cx="4424008" cy="145270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>
                <a:solidFill>
                  <a:schemeClr val="tx2"/>
                </a:solidFill>
              </a:rPr>
              <a:t>Full Trust Code Timer Job</a:t>
            </a:r>
          </a:p>
          <a:p>
            <a:pPr marL="228600" lvl="1"/>
            <a:r>
              <a:rPr lang="fi-FI" dirty="0"/>
              <a:t>Runs as part of SharePoint</a:t>
            </a:r>
          </a:p>
          <a:p>
            <a:pPr marL="228600" lvl="1"/>
            <a:r>
              <a:rPr lang="fi-FI" dirty="0"/>
              <a:t>Execution controlled by SharePoint</a:t>
            </a:r>
          </a:p>
          <a:p>
            <a:pPr marL="228600" lvl="1"/>
            <a:r>
              <a:rPr lang="fi-FI" dirty="0"/>
              <a:t>Downtime for each upgrade/change</a:t>
            </a:r>
            <a:endParaRPr lang="en-GB" dirty="0"/>
          </a:p>
        </p:txBody>
      </p:sp>
      <p:sp>
        <p:nvSpPr>
          <p:cNvPr id="175" name="Text Placeholder 4">
            <a:extLst>
              <a:ext uri="{FF2B5EF4-FFF2-40B4-BE49-F238E27FC236}">
                <a16:creationId xmlns:a16="http://schemas.microsoft.com/office/drawing/2014/main" id="{26D3BEF9-E55A-43DE-A79D-936C020994E8}"/>
              </a:ext>
            </a:extLst>
          </p:cNvPr>
          <p:cNvSpPr txBox="1">
            <a:spLocks/>
          </p:cNvSpPr>
          <p:nvPr/>
        </p:nvSpPr>
        <p:spPr>
          <a:xfrm>
            <a:off x="960792" y="4049076"/>
            <a:ext cx="4080665" cy="165640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>
                <a:solidFill>
                  <a:schemeClr val="tx2"/>
                </a:solidFill>
              </a:rPr>
              <a:t>Remote Timer Job</a:t>
            </a:r>
          </a:p>
          <a:p>
            <a:pPr marL="228600" lvl="1"/>
            <a:r>
              <a:rPr lang="fi-FI" dirty="0"/>
              <a:t>Use CSOM/REST API’s</a:t>
            </a:r>
          </a:p>
          <a:p>
            <a:pPr marL="228600" lvl="1"/>
            <a:r>
              <a:rPr lang="fi-FI" dirty="0"/>
              <a:t>Runs outside SharePoint</a:t>
            </a:r>
          </a:p>
          <a:p>
            <a:pPr marL="228600" lvl="1"/>
            <a:r>
              <a:rPr lang="fi-FI" dirty="0"/>
              <a:t>More flexible execution control</a:t>
            </a:r>
          </a:p>
          <a:p>
            <a:pPr marL="228600" lvl="1"/>
            <a:r>
              <a:rPr lang="fi-FI" dirty="0"/>
              <a:t>No downtime for upgrades/changes</a:t>
            </a:r>
          </a:p>
          <a:p>
            <a:pPr lvl="1"/>
            <a:endParaRPr lang="en-GB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6CB54D8-5BBA-419E-BE6B-D2D996B6E3A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950" y="2808484"/>
            <a:ext cx="723899" cy="612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1651E09-67D3-4A1A-8FFD-3B67B774A8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0950" y="4595423"/>
            <a:ext cx="723899" cy="612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53964467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AE5CCD-3E85-4DB1-85BE-70599A91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ECEAEF-0A37-44E6-B8D4-5E12A696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Remediation strategy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17CB746-1535-458A-BEE6-A83233A97E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6748022"/>
              </p:ext>
            </p:extLst>
          </p:nvPr>
        </p:nvGraphicFramePr>
        <p:xfrm>
          <a:off x="1051499" y="1366091"/>
          <a:ext cx="10179708" cy="3695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DE945FEC-2194-48C6-9CD3-92E25BA55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792" y="5153891"/>
            <a:ext cx="10270415" cy="72144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the timer job needs to connect to on-</a:t>
            </a:r>
            <a:r>
              <a:rPr lang="en-US" dirty="0" err="1"/>
              <a:t>prem</a:t>
            </a:r>
            <a:r>
              <a:rPr lang="en-US" dirty="0"/>
              <a:t> resources as well, it might be easier to host it inside the company’s network to prevent challenges with incoming traffic firewall rules</a:t>
            </a:r>
            <a:endParaRPr lang="nl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ED6795-1128-4E42-AB96-7453708B3B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72850" y="112909"/>
            <a:ext cx="723899" cy="612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99551068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Receivers</a:t>
            </a:r>
          </a:p>
        </p:txBody>
      </p:sp>
    </p:spTree>
    <p:extLst>
      <p:ext uri="{BB962C8B-B14F-4D97-AF65-F5344CB8AC3E}">
        <p14:creationId xmlns:p14="http://schemas.microsoft.com/office/powerpoint/2010/main" val="1563224068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0165D-84A9-4C60-A756-A3242BCFC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Event receivers can’t be used anymore in SharePoint Online and need to be replaced by remote event receivers which will hosted externally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ECEAEF-0A37-44E6-B8D4-5E12A696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Event Receivers</a:t>
            </a:r>
          </a:p>
        </p:txBody>
      </p:sp>
      <p:sp>
        <p:nvSpPr>
          <p:cNvPr id="174" name="Text Placeholder 3">
            <a:extLst>
              <a:ext uri="{FF2B5EF4-FFF2-40B4-BE49-F238E27FC236}">
                <a16:creationId xmlns:a16="http://schemas.microsoft.com/office/drawing/2014/main" id="{553765F3-218B-4777-A030-4793418FCA7C}"/>
              </a:ext>
            </a:extLst>
          </p:cNvPr>
          <p:cNvSpPr txBox="1">
            <a:spLocks/>
          </p:cNvSpPr>
          <p:nvPr/>
        </p:nvSpPr>
        <p:spPr>
          <a:xfrm>
            <a:off x="960792" y="2477919"/>
            <a:ext cx="4684192" cy="145270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>
                <a:solidFill>
                  <a:schemeClr val="tx2"/>
                </a:solidFill>
              </a:rPr>
              <a:t>Full Trust Code Event Receiver</a:t>
            </a:r>
          </a:p>
          <a:p>
            <a:pPr marL="228600" lvl="1"/>
            <a:r>
              <a:rPr lang="fi-FI" dirty="0"/>
              <a:t>Runs as part of SharePoint</a:t>
            </a:r>
          </a:p>
          <a:p>
            <a:pPr marL="228600" lvl="1"/>
            <a:r>
              <a:rPr lang="fi-FI" dirty="0"/>
              <a:t>Guaranteed execution</a:t>
            </a:r>
          </a:p>
        </p:txBody>
      </p:sp>
      <p:sp>
        <p:nvSpPr>
          <p:cNvPr id="175" name="Text Placeholder 4">
            <a:extLst>
              <a:ext uri="{FF2B5EF4-FFF2-40B4-BE49-F238E27FC236}">
                <a16:creationId xmlns:a16="http://schemas.microsoft.com/office/drawing/2014/main" id="{26D3BEF9-E55A-43DE-A79D-936C020994E8}"/>
              </a:ext>
            </a:extLst>
          </p:cNvPr>
          <p:cNvSpPr txBox="1">
            <a:spLocks/>
          </p:cNvSpPr>
          <p:nvPr/>
        </p:nvSpPr>
        <p:spPr>
          <a:xfrm>
            <a:off x="960792" y="4049076"/>
            <a:ext cx="4444022" cy="18807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>
                <a:solidFill>
                  <a:schemeClr val="tx2"/>
                </a:solidFill>
              </a:rPr>
              <a:t>Remote Event Receiver</a:t>
            </a:r>
          </a:p>
          <a:p>
            <a:pPr marL="228600" lvl="1"/>
            <a:r>
              <a:rPr lang="en-US" dirty="0"/>
              <a:t>External web service is called when events in host web occur</a:t>
            </a:r>
          </a:p>
          <a:p>
            <a:pPr marL="228600" lvl="1"/>
            <a:r>
              <a:rPr lang="en-US" dirty="0"/>
              <a:t>No guaranteed execution</a:t>
            </a:r>
          </a:p>
          <a:p>
            <a:pPr marL="228600" lvl="1"/>
            <a:r>
              <a:rPr lang="en-US" dirty="0"/>
              <a:t>Hosting in Azure is preferred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14AE255-DB91-44EE-B24F-3654E2CD0642}"/>
              </a:ext>
            </a:extLst>
          </p:cNvPr>
          <p:cNvGrpSpPr/>
          <p:nvPr/>
        </p:nvGrpSpPr>
        <p:grpSpPr>
          <a:xfrm>
            <a:off x="9635430" y="2908749"/>
            <a:ext cx="1995195" cy="1307309"/>
            <a:chOff x="4395610" y="3071229"/>
            <a:chExt cx="1995195" cy="1307309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6EF99E4-6399-49BE-AF63-B770068BAC43}"/>
                </a:ext>
              </a:extLst>
            </p:cNvPr>
            <p:cNvSpPr/>
            <p:nvPr/>
          </p:nvSpPr>
          <p:spPr bwMode="auto">
            <a:xfrm>
              <a:off x="4395610" y="3071229"/>
              <a:ext cx="1784947" cy="1118626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75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Segoe UI" pitchFamily="34" charset="0"/>
                  <a:cs typeface="Segoe UI" pitchFamily="34" charset="0"/>
                </a:rPr>
                <a:t>Provider Hosted Apps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443F44C-DB01-4207-9455-23281DB55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46592" y="3476941"/>
              <a:ext cx="529349" cy="417312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7736194-6E50-4C21-8BF5-8B4A4B23C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81574" y="3585493"/>
              <a:ext cx="556200" cy="43848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A2438A70-77D5-4F98-8CA7-7584FF5FF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70309" y="3700199"/>
              <a:ext cx="420496" cy="432326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D6CDAA2-9602-4559-8837-9606732F4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93565" y="3772769"/>
              <a:ext cx="688009" cy="605769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2F1910F-4381-4766-8949-239A834279A3}"/>
              </a:ext>
            </a:extLst>
          </p:cNvPr>
          <p:cNvGrpSpPr/>
          <p:nvPr/>
        </p:nvGrpSpPr>
        <p:grpSpPr>
          <a:xfrm>
            <a:off x="9829268" y="5359229"/>
            <a:ext cx="1553509" cy="1192608"/>
            <a:chOff x="4970829" y="1575361"/>
            <a:chExt cx="1553509" cy="1192608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7F84B32-7294-47AA-8592-9E093DADFAAB}"/>
                </a:ext>
              </a:extLst>
            </p:cNvPr>
            <p:cNvSpPr/>
            <p:nvPr/>
          </p:nvSpPr>
          <p:spPr bwMode="auto">
            <a:xfrm>
              <a:off x="4970829" y="1720714"/>
              <a:ext cx="1332872" cy="858104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75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Segoe UI" pitchFamily="34" charset="0"/>
                  <a:cs typeface="Segoe UI" pitchFamily="34" charset="0"/>
                </a:rPr>
                <a:t>Access Control </a:t>
              </a:r>
              <a:b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Segoe UI" pitchFamily="34" charset="0"/>
                  <a:cs typeface="Segoe UI" pitchFamily="34" charset="0"/>
                </a:rPr>
              </a:b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Segoe UI" pitchFamily="34" charset="0"/>
                  <a:cs typeface="Segoe UI" pitchFamily="34" charset="0"/>
                </a:rPr>
                <a:t>System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E34F477-C56D-4D5C-9DC6-3727FFC45991}"/>
                </a:ext>
              </a:extLst>
            </p:cNvPr>
            <p:cNvGrpSpPr/>
            <p:nvPr/>
          </p:nvGrpSpPr>
          <p:grpSpPr>
            <a:xfrm>
              <a:off x="5743393" y="1999486"/>
              <a:ext cx="603206" cy="768483"/>
              <a:chOff x="5687594" y="2277853"/>
              <a:chExt cx="603206" cy="768483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CF782A6A-EF77-49B0-B874-6BA842799E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87594" y="2277853"/>
                <a:ext cx="409685" cy="720000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74D4706F-6EC8-4A6F-A762-25485AF749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04379" y="2659499"/>
                <a:ext cx="386421" cy="386837"/>
              </a:xfrm>
              <a:prstGeom prst="rect">
                <a:avLst/>
              </a:prstGeom>
            </p:spPr>
          </p:pic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2B8FA8B-B908-4296-B78F-87E834348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3842" y="1575361"/>
              <a:ext cx="420496" cy="432326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DC5EA64-09A0-4BAE-BBA1-EADAFF03336B}"/>
              </a:ext>
            </a:extLst>
          </p:cNvPr>
          <p:cNvGrpSpPr/>
          <p:nvPr/>
        </p:nvGrpSpPr>
        <p:grpSpPr>
          <a:xfrm>
            <a:off x="10709469" y="800053"/>
            <a:ext cx="1421815" cy="1031998"/>
            <a:chOff x="4856838" y="4180432"/>
            <a:chExt cx="1421815" cy="1031998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CEA2765-E32E-4844-804B-46101EA0A041}"/>
                </a:ext>
              </a:extLst>
            </p:cNvPr>
            <p:cNvSpPr/>
            <p:nvPr/>
          </p:nvSpPr>
          <p:spPr bwMode="auto">
            <a:xfrm>
              <a:off x="4856838" y="4180432"/>
              <a:ext cx="1273402" cy="772595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75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0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Segoe UI" pitchFamily="34" charset="0"/>
                  <a:cs typeface="Segoe UI" pitchFamily="34" charset="0"/>
                </a:rPr>
                <a:t>LOB </a:t>
              </a:r>
              <a:b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Segoe UI" pitchFamily="34" charset="0"/>
                  <a:cs typeface="Segoe UI" pitchFamily="34" charset="0"/>
                </a:rPr>
              </a:br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Segoe UI" pitchFamily="34" charset="0"/>
                  <a:cs typeface="Segoe UI" pitchFamily="34" charset="0"/>
                </a:rPr>
                <a:t>System</a:t>
              </a: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ACB68B52-F8AE-4931-AFC6-7DA7D73312DD}"/>
                </a:ext>
              </a:extLst>
            </p:cNvPr>
            <p:cNvGrpSpPr/>
            <p:nvPr/>
          </p:nvGrpSpPr>
          <p:grpSpPr>
            <a:xfrm>
              <a:off x="5593097" y="4265625"/>
              <a:ext cx="685556" cy="946805"/>
              <a:chOff x="5593097" y="4265625"/>
              <a:chExt cx="685556" cy="946805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26A31326-971F-4A11-BB08-210F3E39B9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93097" y="4265625"/>
                <a:ext cx="477423" cy="839046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DC16BAB4-054D-4D77-B43F-D8BEBA8799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76387" y="4728961"/>
                <a:ext cx="502266" cy="483469"/>
              </a:xfrm>
              <a:prstGeom prst="rect">
                <a:avLst/>
              </a:prstGeom>
            </p:spPr>
          </p:pic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2969757-1297-457A-97A1-40057B390764}"/>
              </a:ext>
            </a:extLst>
          </p:cNvPr>
          <p:cNvGrpSpPr/>
          <p:nvPr/>
        </p:nvGrpSpPr>
        <p:grpSpPr>
          <a:xfrm>
            <a:off x="6330777" y="2051532"/>
            <a:ext cx="1143338" cy="1442221"/>
            <a:chOff x="1112188" y="4100696"/>
            <a:chExt cx="1143338" cy="1442221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2DECCA2-4728-4DCC-B3BC-3498796BE51F}"/>
                </a:ext>
              </a:extLst>
            </p:cNvPr>
            <p:cNvSpPr txBox="1"/>
            <p:nvPr/>
          </p:nvSpPr>
          <p:spPr>
            <a:xfrm>
              <a:off x="1397064" y="5296696"/>
              <a:ext cx="450251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600" spc="-70" dirty="0">
                  <a:gradFill>
                    <a:gsLst>
                      <a:gs pos="2917">
                        <a:schemeClr val="bg2"/>
                      </a:gs>
                      <a:gs pos="95000">
                        <a:schemeClr val="bg2"/>
                      </a:gs>
                    </a:gsLst>
                    <a:lin ang="5400000" scaled="0"/>
                  </a:gradFill>
                </a:rPr>
                <a:t>Users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2696B7E5-BF6C-4506-AE7F-C9CD37CF1274}"/>
                </a:ext>
              </a:extLst>
            </p:cNvPr>
            <p:cNvGrpSpPr/>
            <p:nvPr/>
          </p:nvGrpSpPr>
          <p:grpSpPr>
            <a:xfrm>
              <a:off x="1112188" y="4552393"/>
              <a:ext cx="981842" cy="801141"/>
              <a:chOff x="6165183" y="5245863"/>
              <a:chExt cx="1297147" cy="1058417"/>
            </a:xfrm>
          </p:grpSpPr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1DE50315-BCF2-4729-8666-D604E755AC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23888" y="5245863"/>
                <a:ext cx="584136" cy="794398"/>
              </a:xfrm>
              <a:prstGeom prst="rect">
                <a:avLst/>
              </a:prstGeom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D2292BDB-0A8C-41F6-8E8C-A1C5E525CF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71127" y="5707784"/>
                <a:ext cx="791203" cy="528038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C34A7809-322C-48FA-9168-4E96614524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165183" y="5649730"/>
                <a:ext cx="399572" cy="654550"/>
              </a:xfrm>
              <a:prstGeom prst="rect">
                <a:avLst/>
              </a:prstGeom>
            </p:spPr>
          </p:pic>
        </p:grp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FCBBD5BB-2BDD-4369-B41F-F6C37E271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39105" y="4100696"/>
              <a:ext cx="816421" cy="785865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9C66455-419F-496F-B174-3EF9153849C6}"/>
              </a:ext>
            </a:extLst>
          </p:cNvPr>
          <p:cNvGrpSpPr/>
          <p:nvPr/>
        </p:nvGrpSpPr>
        <p:grpSpPr>
          <a:xfrm>
            <a:off x="6338315" y="4425361"/>
            <a:ext cx="2192688" cy="2364348"/>
            <a:chOff x="2913143" y="2492656"/>
            <a:chExt cx="2192688" cy="2364348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A8C938FC-95FB-4365-8DAC-239592A565E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277907" y="2895739"/>
              <a:ext cx="1827924" cy="1961265"/>
              <a:chOff x="4383758" y="2092972"/>
              <a:chExt cx="2516893" cy="2700493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CC0C3AF-F4FF-4DA8-B0B9-EC7AF49A1916}"/>
                  </a:ext>
                </a:extLst>
              </p:cNvPr>
              <p:cNvSpPr/>
              <p:nvPr/>
            </p:nvSpPr>
            <p:spPr bwMode="auto">
              <a:xfrm>
                <a:off x="4537411" y="2092972"/>
                <a:ext cx="2017543" cy="2418874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  <a:alpha val="75000"/>
                </a:schemeClr>
              </a:solidFill>
              <a:ln>
                <a:solidFill>
                  <a:schemeClr val="bg2">
                    <a:lumMod val="60000"/>
                    <a:lumOff val="4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Segoe UI" pitchFamily="34" charset="0"/>
                    <a:cs typeface="Segoe UI" pitchFamily="34" charset="0"/>
                  </a:rPr>
                  <a:t>SharePoint</a:t>
                </a:r>
                <a:b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Segoe UI" pitchFamily="34" charset="0"/>
                    <a:cs typeface="Segoe UI" pitchFamily="34" charset="0"/>
                  </a:rPr>
                </a:br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Segoe UI" pitchFamily="34" charset="0"/>
                    <a:cs typeface="Segoe UI" pitchFamily="34" charset="0"/>
                  </a:rPr>
                  <a:t> Service</a:t>
                </a: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10E65F7D-4030-4867-A8DF-75E4FC9FFA24}"/>
                  </a:ext>
                </a:extLst>
              </p:cNvPr>
              <p:cNvGrpSpPr/>
              <p:nvPr/>
            </p:nvGrpSpPr>
            <p:grpSpPr>
              <a:xfrm>
                <a:off x="5421611" y="2886866"/>
                <a:ext cx="1479040" cy="1043909"/>
                <a:chOff x="4557447" y="1721445"/>
                <a:chExt cx="1479040" cy="1043909"/>
              </a:xfrm>
            </p:grpSpPr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9A183CD2-035C-4783-B1BB-BAC0D2C46C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57447" y="1902539"/>
                  <a:ext cx="477423" cy="839046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7BBB13F-A04B-4A9F-94C8-4B7CA3CBA9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869643" y="1721445"/>
                  <a:ext cx="477423" cy="839046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16A9E364-0CD2-4419-82DC-888A46AEEC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153580" y="1902539"/>
                  <a:ext cx="882907" cy="862815"/>
                </a:xfrm>
                <a:prstGeom prst="rect">
                  <a:avLst/>
                </a:prstGeom>
              </p:spPr>
            </p:pic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49881D32-EDA0-481B-88AF-4FBEAD31C7CA}"/>
                  </a:ext>
                </a:extLst>
              </p:cNvPr>
              <p:cNvGrpSpPr/>
              <p:nvPr/>
            </p:nvGrpSpPr>
            <p:grpSpPr>
              <a:xfrm>
                <a:off x="4880542" y="3820782"/>
                <a:ext cx="944427" cy="972683"/>
                <a:chOff x="3981885" y="2834055"/>
                <a:chExt cx="944427" cy="972683"/>
              </a:xfrm>
            </p:grpSpPr>
            <p:pic>
              <p:nvPicPr>
                <p:cNvPr id="77" name="Picture 76">
                  <a:extLst>
                    <a:ext uri="{FF2B5EF4-FFF2-40B4-BE49-F238E27FC236}">
                      <a16:creationId xmlns:a16="http://schemas.microsoft.com/office/drawing/2014/main" id="{D71C490C-12F9-423B-92F0-BF3C7C36C8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981885" y="2967692"/>
                  <a:ext cx="477423" cy="839046"/>
                </a:xfrm>
                <a:prstGeom prst="rect">
                  <a:avLst/>
                </a:prstGeom>
              </p:spPr>
            </p:pic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id="{D90CABA4-2632-4734-969E-A57C4F140A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269036" y="2834055"/>
                  <a:ext cx="477423" cy="839046"/>
                </a:xfrm>
                <a:prstGeom prst="rect">
                  <a:avLst/>
                </a:prstGeom>
              </p:spPr>
            </p:pic>
            <p:pic>
              <p:nvPicPr>
                <p:cNvPr id="79" name="Picture 78">
                  <a:extLst>
                    <a:ext uri="{FF2B5EF4-FFF2-40B4-BE49-F238E27FC236}">
                      <a16:creationId xmlns:a16="http://schemas.microsoft.com/office/drawing/2014/main" id="{FD85C631-39A8-4E1A-8F5B-FECF3EFD32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480085" y="3260431"/>
                  <a:ext cx="446227" cy="456212"/>
                </a:xfrm>
                <a:prstGeom prst="rect">
                  <a:avLst/>
                </a:prstGeom>
              </p:spPr>
            </p:pic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00C50F5E-5194-4BF3-8FBD-665C045D3985}"/>
                  </a:ext>
                </a:extLst>
              </p:cNvPr>
              <p:cNvGrpSpPr/>
              <p:nvPr/>
            </p:nvGrpSpPr>
            <p:grpSpPr>
              <a:xfrm>
                <a:off x="4383758" y="2988031"/>
                <a:ext cx="968998" cy="971748"/>
                <a:chOff x="3601101" y="2714202"/>
                <a:chExt cx="968998" cy="971748"/>
              </a:xfrm>
            </p:grpSpPr>
            <p:pic>
              <p:nvPicPr>
                <p:cNvPr id="75" name="Picture 74">
                  <a:extLst>
                    <a:ext uri="{FF2B5EF4-FFF2-40B4-BE49-F238E27FC236}">
                      <a16:creationId xmlns:a16="http://schemas.microsoft.com/office/drawing/2014/main" id="{EC416342-95C7-423D-B707-4952D93BDE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01101" y="2846904"/>
                  <a:ext cx="477423" cy="839046"/>
                </a:xfrm>
                <a:prstGeom prst="rect">
                  <a:avLst/>
                </a:prstGeom>
              </p:spPr>
            </p:pic>
            <p:pic>
              <p:nvPicPr>
                <p:cNvPr id="76" name="Picture 75">
                  <a:extLst>
                    <a:ext uri="{FF2B5EF4-FFF2-40B4-BE49-F238E27FC236}">
                      <a16:creationId xmlns:a16="http://schemas.microsoft.com/office/drawing/2014/main" id="{7CF1F16E-7A96-432E-B734-B2CD0A4E85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875612" y="2714202"/>
                  <a:ext cx="694487" cy="898458"/>
                </a:xfrm>
                <a:prstGeom prst="rect">
                  <a:avLst/>
                </a:prstGeom>
              </p:spPr>
            </p:pic>
          </p:grpSp>
        </p:grp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3C33A064-B96E-419D-ADBF-C60F6B18D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913143" y="2492656"/>
              <a:ext cx="1137727" cy="1052450"/>
            </a:xfrm>
            <a:prstGeom prst="rect">
              <a:avLst/>
            </a:prstGeom>
          </p:spPr>
        </p:pic>
      </p:grp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D26DE2A3-EE0F-49B5-A07F-44F9AF56A79E}"/>
              </a:ext>
            </a:extLst>
          </p:cNvPr>
          <p:cNvCxnSpPr>
            <a:cxnSpLocks/>
            <a:stCxn id="62" idx="2"/>
          </p:cNvCxnSpPr>
          <p:nvPr/>
        </p:nvCxnSpPr>
        <p:spPr>
          <a:xfrm>
            <a:off x="6840779" y="3493753"/>
            <a:ext cx="28969" cy="897883"/>
          </a:xfrm>
          <a:prstGeom prst="straightConnector1">
            <a:avLst/>
          </a:prstGeom>
          <a:ln w="53975">
            <a:solidFill>
              <a:schemeClr val="tx1">
                <a:lumMod val="65000"/>
                <a:lumOff val="35000"/>
              </a:schemeClr>
            </a:solidFill>
            <a:prstDash val="solid"/>
            <a:tailEnd type="stealth" w="lg" len="lg"/>
          </a:ln>
          <a:effec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E7F8B798-7E4B-4B6C-83EC-5A082AE685B1}"/>
              </a:ext>
            </a:extLst>
          </p:cNvPr>
          <p:cNvCxnSpPr/>
          <p:nvPr/>
        </p:nvCxnSpPr>
        <p:spPr>
          <a:xfrm flipV="1">
            <a:off x="8405469" y="5908358"/>
            <a:ext cx="1323253" cy="13691"/>
          </a:xfrm>
          <a:prstGeom prst="straightConnector1">
            <a:avLst/>
          </a:prstGeom>
          <a:ln w="53975">
            <a:solidFill>
              <a:schemeClr val="tx1">
                <a:lumMod val="65000"/>
                <a:lumOff val="35000"/>
              </a:schemeClr>
            </a:solidFill>
            <a:prstDash val="solid"/>
            <a:headEnd type="stealth" w="lg" len="lg"/>
            <a:tailEnd type="stealth" w="lg" len="lg"/>
          </a:ln>
          <a:effec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99DA4C58-26C6-498B-8FF6-AE719DC64951}"/>
              </a:ext>
            </a:extLst>
          </p:cNvPr>
          <p:cNvCxnSpPr/>
          <p:nvPr/>
        </p:nvCxnSpPr>
        <p:spPr>
          <a:xfrm flipV="1">
            <a:off x="7476042" y="3523118"/>
            <a:ext cx="2001819" cy="908033"/>
          </a:xfrm>
          <a:prstGeom prst="straightConnector1">
            <a:avLst/>
          </a:prstGeom>
          <a:ln w="53975">
            <a:solidFill>
              <a:schemeClr val="tx1">
                <a:lumMod val="65000"/>
                <a:lumOff val="35000"/>
              </a:schemeClr>
            </a:solidFill>
            <a:prstDash val="solid"/>
            <a:headEnd type="stealth" w="lg" len="lg"/>
            <a:tailEnd type="stealth" w="lg" len="lg"/>
          </a:ln>
          <a:effec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68FFA2B8-FCAB-400A-9B9B-7856F3C4D21C}"/>
              </a:ext>
            </a:extLst>
          </p:cNvPr>
          <p:cNvCxnSpPr/>
          <p:nvPr/>
        </p:nvCxnSpPr>
        <p:spPr>
          <a:xfrm flipH="1" flipV="1">
            <a:off x="10610874" y="4233862"/>
            <a:ext cx="14039" cy="1243949"/>
          </a:xfrm>
          <a:prstGeom prst="straightConnector1">
            <a:avLst/>
          </a:prstGeom>
          <a:ln w="53975">
            <a:solidFill>
              <a:schemeClr val="tx1">
                <a:lumMod val="65000"/>
                <a:lumOff val="35000"/>
              </a:schemeClr>
            </a:solidFill>
            <a:prstDash val="solid"/>
            <a:headEnd type="stealth" w="lg" len="lg"/>
            <a:tailEnd type="stealth" w="lg" len="lg"/>
          </a:ln>
          <a:effec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AC152E6B-B423-4224-9943-E858BEE7DCF3}"/>
              </a:ext>
            </a:extLst>
          </p:cNvPr>
          <p:cNvCxnSpPr>
            <a:cxnSpLocks/>
          </p:cNvCxnSpPr>
          <p:nvPr/>
        </p:nvCxnSpPr>
        <p:spPr>
          <a:xfrm flipV="1">
            <a:off x="10831589" y="1678725"/>
            <a:ext cx="324787" cy="1075492"/>
          </a:xfrm>
          <a:prstGeom prst="straightConnector1">
            <a:avLst/>
          </a:prstGeom>
          <a:ln w="53975">
            <a:solidFill>
              <a:schemeClr val="tx1">
                <a:lumMod val="65000"/>
                <a:lumOff val="35000"/>
              </a:schemeClr>
            </a:solidFill>
            <a:prstDash val="solid"/>
            <a:tailEnd type="stealth" w="lg" len="lg"/>
          </a:ln>
          <a:effec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ACC28BA-DEE4-40CE-82B5-9FF2974C884F}"/>
              </a:ext>
            </a:extLst>
          </p:cNvPr>
          <p:cNvGrpSpPr/>
          <p:nvPr/>
        </p:nvGrpSpPr>
        <p:grpSpPr>
          <a:xfrm>
            <a:off x="6398052" y="3595374"/>
            <a:ext cx="514401" cy="514401"/>
            <a:chOff x="492" y="17985"/>
            <a:chExt cx="524853" cy="524853"/>
          </a:xfrm>
          <a:solidFill>
            <a:schemeClr val="accent5"/>
          </a:solidFill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9B77ADB6-C627-415B-B3A7-81DEB7EC6861}"/>
                </a:ext>
              </a:extLst>
            </p:cNvPr>
            <p:cNvSpPr/>
            <p:nvPr/>
          </p:nvSpPr>
          <p:spPr>
            <a:xfrm>
              <a:off x="492" y="17985"/>
              <a:ext cx="524853" cy="524853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Oval 4">
              <a:extLst>
                <a:ext uri="{FF2B5EF4-FFF2-40B4-BE49-F238E27FC236}">
                  <a16:creationId xmlns:a16="http://schemas.microsoft.com/office/drawing/2014/main" id="{54C390C5-DFEC-4979-B430-F7CE0A9CBE92}"/>
                </a:ext>
              </a:extLst>
            </p:cNvPr>
            <p:cNvSpPr/>
            <p:nvPr/>
          </p:nvSpPr>
          <p:spPr>
            <a:xfrm>
              <a:off x="103833" y="108984"/>
              <a:ext cx="321035" cy="37112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04557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52" dirty="0"/>
                <a:t>1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A1FB7D00-B711-4AE7-A03B-4705071D53BA}"/>
              </a:ext>
            </a:extLst>
          </p:cNvPr>
          <p:cNvGrpSpPr/>
          <p:nvPr/>
        </p:nvGrpSpPr>
        <p:grpSpPr>
          <a:xfrm>
            <a:off x="8790669" y="5775310"/>
            <a:ext cx="514401" cy="514401"/>
            <a:chOff x="492" y="17985"/>
            <a:chExt cx="524853" cy="524853"/>
          </a:xfrm>
          <a:solidFill>
            <a:schemeClr val="accent5"/>
          </a:solidFill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F77EA1F0-775A-4F32-A2DA-128C6BC32C78}"/>
                </a:ext>
              </a:extLst>
            </p:cNvPr>
            <p:cNvSpPr/>
            <p:nvPr/>
          </p:nvSpPr>
          <p:spPr>
            <a:xfrm>
              <a:off x="492" y="17985"/>
              <a:ext cx="524853" cy="524853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Oval 4">
              <a:extLst>
                <a:ext uri="{FF2B5EF4-FFF2-40B4-BE49-F238E27FC236}">
                  <a16:creationId xmlns:a16="http://schemas.microsoft.com/office/drawing/2014/main" id="{076C04F9-E6C3-4266-98C0-9A623D230EED}"/>
                </a:ext>
              </a:extLst>
            </p:cNvPr>
            <p:cNvSpPr/>
            <p:nvPr/>
          </p:nvSpPr>
          <p:spPr>
            <a:xfrm>
              <a:off x="129818" y="108984"/>
              <a:ext cx="256168" cy="37112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04557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52" dirty="0"/>
                <a:t>2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129AE300-86F7-4205-ABE3-06A8981DA880}"/>
              </a:ext>
            </a:extLst>
          </p:cNvPr>
          <p:cNvGrpSpPr/>
          <p:nvPr/>
        </p:nvGrpSpPr>
        <p:grpSpPr>
          <a:xfrm>
            <a:off x="8210392" y="3591337"/>
            <a:ext cx="514401" cy="514401"/>
            <a:chOff x="492" y="17985"/>
            <a:chExt cx="524853" cy="524853"/>
          </a:xfrm>
          <a:solidFill>
            <a:schemeClr val="accent5"/>
          </a:solidFill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0ADF6A52-222F-4C22-B5EC-B130315E3A23}"/>
                </a:ext>
              </a:extLst>
            </p:cNvPr>
            <p:cNvSpPr/>
            <p:nvPr/>
          </p:nvSpPr>
          <p:spPr>
            <a:xfrm>
              <a:off x="492" y="17985"/>
              <a:ext cx="524853" cy="524853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6" name="Oval 4">
              <a:extLst>
                <a:ext uri="{FF2B5EF4-FFF2-40B4-BE49-F238E27FC236}">
                  <a16:creationId xmlns:a16="http://schemas.microsoft.com/office/drawing/2014/main" id="{0EB37A92-1BDC-4006-8037-0DD1189BE0EE}"/>
                </a:ext>
              </a:extLst>
            </p:cNvPr>
            <p:cNvSpPr/>
            <p:nvPr/>
          </p:nvSpPr>
          <p:spPr>
            <a:xfrm>
              <a:off x="139671" y="108984"/>
              <a:ext cx="275640" cy="37112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04557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52" dirty="0"/>
                <a:t>3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3345F04-7E60-4004-BED5-71B0134F522A}"/>
              </a:ext>
            </a:extLst>
          </p:cNvPr>
          <p:cNvGrpSpPr/>
          <p:nvPr/>
        </p:nvGrpSpPr>
        <p:grpSpPr>
          <a:xfrm>
            <a:off x="10837890" y="2086912"/>
            <a:ext cx="514401" cy="514401"/>
            <a:chOff x="492" y="17985"/>
            <a:chExt cx="524853" cy="524853"/>
          </a:xfrm>
          <a:solidFill>
            <a:schemeClr val="accent5"/>
          </a:solidFill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6F85462F-41F3-4DBE-9402-3493A9815AB3}"/>
                </a:ext>
              </a:extLst>
            </p:cNvPr>
            <p:cNvSpPr/>
            <p:nvPr/>
          </p:nvSpPr>
          <p:spPr>
            <a:xfrm>
              <a:off x="492" y="17985"/>
              <a:ext cx="524853" cy="524853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Oval 4">
              <a:extLst>
                <a:ext uri="{FF2B5EF4-FFF2-40B4-BE49-F238E27FC236}">
                  <a16:creationId xmlns:a16="http://schemas.microsoft.com/office/drawing/2014/main" id="{CE057A9B-2F47-49DA-BF5C-C6848966D671}"/>
                </a:ext>
              </a:extLst>
            </p:cNvPr>
            <p:cNvSpPr/>
            <p:nvPr/>
          </p:nvSpPr>
          <p:spPr>
            <a:xfrm>
              <a:off x="127410" y="108984"/>
              <a:ext cx="252884" cy="37112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04557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52" dirty="0"/>
                <a:t>4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20C217B-AF6E-4402-8820-261569647E9C}"/>
              </a:ext>
            </a:extLst>
          </p:cNvPr>
          <p:cNvGrpSpPr/>
          <p:nvPr/>
        </p:nvGrpSpPr>
        <p:grpSpPr>
          <a:xfrm>
            <a:off x="10561416" y="4609484"/>
            <a:ext cx="514401" cy="514401"/>
            <a:chOff x="492" y="17985"/>
            <a:chExt cx="524853" cy="524853"/>
          </a:xfrm>
          <a:solidFill>
            <a:schemeClr val="accent5"/>
          </a:solidFill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9462733D-9C45-4FCF-9F46-891A82A7B3BA}"/>
                </a:ext>
              </a:extLst>
            </p:cNvPr>
            <p:cNvSpPr/>
            <p:nvPr/>
          </p:nvSpPr>
          <p:spPr>
            <a:xfrm>
              <a:off x="492" y="17985"/>
              <a:ext cx="524853" cy="524853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Oval 4">
              <a:extLst>
                <a:ext uri="{FF2B5EF4-FFF2-40B4-BE49-F238E27FC236}">
                  <a16:creationId xmlns:a16="http://schemas.microsoft.com/office/drawing/2014/main" id="{C40A15E0-FF37-43B1-B24E-2639C61F08EE}"/>
                </a:ext>
              </a:extLst>
            </p:cNvPr>
            <p:cNvSpPr/>
            <p:nvPr/>
          </p:nvSpPr>
          <p:spPr>
            <a:xfrm>
              <a:off x="151553" y="108984"/>
              <a:ext cx="257949" cy="37112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04557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52" dirty="0"/>
                <a:t>5</a:t>
              </a:r>
            </a:p>
          </p:txBody>
        </p:sp>
      </p:grpSp>
      <p:pic>
        <p:nvPicPr>
          <p:cNvPr id="103" name="Picture 102">
            <a:extLst>
              <a:ext uri="{FF2B5EF4-FFF2-40B4-BE49-F238E27FC236}">
                <a16:creationId xmlns:a16="http://schemas.microsoft.com/office/drawing/2014/main" id="{B794E027-A431-4182-A5E6-EE5407E7129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0950" y="2808484"/>
            <a:ext cx="723899" cy="612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18FC7E3C-FC85-4696-8E71-DD9C3E4BEC4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0950" y="4595423"/>
            <a:ext cx="723899" cy="612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83106868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AE5CCD-3E85-4DB1-85BE-70599A91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DE945FEC-2194-48C6-9CD3-92E25BA55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792" y="5144876"/>
            <a:ext cx="10270415" cy="108447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 aware that there is no guaranteed delivery for remote event receivers, e.g. due to network errors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workflow might be a better solution in some use cases</a:t>
            </a:r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ECEAEF-0A37-44E6-B8D4-5E12A696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Remediation strategy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17CB746-1535-458A-BEE6-A83233A97E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9657240"/>
              </p:ext>
            </p:extLst>
          </p:nvPr>
        </p:nvGraphicFramePr>
        <p:xfrm>
          <a:off x="1051499" y="1366091"/>
          <a:ext cx="10179708" cy="3695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68AF2916-3790-42EA-A8FB-84F99C4895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72850" y="112909"/>
            <a:ext cx="723899" cy="612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8281200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Connected Application migration challenges</a:t>
            </a:r>
          </a:p>
        </p:txBody>
      </p:sp>
    </p:spTree>
    <p:extLst>
      <p:ext uri="{BB962C8B-B14F-4D97-AF65-F5344CB8AC3E}">
        <p14:creationId xmlns:p14="http://schemas.microsoft.com/office/powerpoint/2010/main" val="3547079429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AE5CCD-3E85-4DB1-85BE-70599A91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0165D-84A9-4C60-A756-A3242BCFC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An application which is located outside SharePoint and performs operations against SharePoint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/>
              <a:t>Provider hosted application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/>
              <a:t>Windows applications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/>
              <a:t>Console applications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Can be identified from a combination of sources: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/>
              <a:t>Application registries maintained by your organization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/>
              <a:t>Consulting with existing application support teams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/>
              <a:t>Analyzing the SharePoint on-</a:t>
            </a:r>
            <a:r>
              <a:rPr lang="en-US" dirty="0" err="1"/>
              <a:t>prem</a:t>
            </a:r>
            <a:r>
              <a:rPr lang="en-US" dirty="0"/>
              <a:t> IIS logs: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dirty="0"/>
              <a:t>Accounts known to be used for applications (e.g. service accounts)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dirty="0"/>
              <a:t>Calls to REST API’s and ASMX web services</a:t>
            </a:r>
          </a:p>
          <a:p>
            <a:pPr marL="0" indent="0">
              <a:buNone/>
            </a:pPr>
            <a:endParaRPr lang="en-US" dirty="0"/>
          </a:p>
          <a:p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ECEAEF-0A37-44E6-B8D4-5E12A696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 Connected Application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E850C7-9E97-4A8C-86B3-457FF46CE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2850" y="112909"/>
            <a:ext cx="723899" cy="612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9A7AEE-A28F-44FE-BEBB-BA1FD1DF6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850" y="998734"/>
            <a:ext cx="723899" cy="612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0639212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AE5CCD-3E85-4DB1-85BE-70599A91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0165D-84A9-4C60-A756-A3242BCFC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Maintenance and operational costs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Long term roadmap of your customization vs. SharePoint roadmap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Ability to create additional functionality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Flexible model to serve both on-premise and O365/SPO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No SharePoint downtime anymore during deployments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Keep as close as possible to out of the box functionality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ECEAEF-0A37-44E6-B8D4-5E12A696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(Connected) Application considerations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E850C7-9E97-4A8C-86B3-457FF46CE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2850" y="112909"/>
            <a:ext cx="723899" cy="612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9A7AEE-A28F-44FE-BEBB-BA1FD1DF6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850" y="998734"/>
            <a:ext cx="723899" cy="612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18085450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E785CF-B8BF-4597-85BD-778644A3E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244D8-8AE2-4949-B490-60CAC1B14C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Applications connecting into SharePoint 2013 or 2016 need to update their authentication mechanism to work against SharePoint Online:</a:t>
            </a:r>
          </a:p>
          <a:p>
            <a:pPr lvl="1"/>
            <a:r>
              <a:rPr lang="en-US" dirty="0"/>
              <a:t>Current user account (e.g. </a:t>
            </a:r>
            <a:r>
              <a:rPr lang="en-US" dirty="0">
                <a:hlinkClick r:id="rId2"/>
              </a:rPr>
              <a:t>first.lastname@contoso.com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Cloud Identity (e.g. </a:t>
            </a:r>
            <a:r>
              <a:rPr lang="en-US" dirty="0">
                <a:hlinkClick r:id="rId3"/>
              </a:rPr>
              <a:t>first.lastname@contoso.onmicrosoft.com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Token and Client Secret</a:t>
            </a:r>
          </a:p>
          <a:p>
            <a:pPr lvl="1"/>
            <a:r>
              <a:rPr lang="en-US" dirty="0"/>
              <a:t>Azure AD Token and certificate</a:t>
            </a:r>
          </a:p>
          <a:p>
            <a:r>
              <a:rPr lang="en-US" dirty="0"/>
              <a:t>Use the </a:t>
            </a:r>
            <a:r>
              <a:rPr lang="en-US" dirty="0">
                <a:hlinkClick r:id="rId4"/>
              </a:rPr>
              <a:t>ADAL library</a:t>
            </a:r>
            <a:r>
              <a:rPr lang="en-US" dirty="0"/>
              <a:t> to do most of the work for you in your app</a:t>
            </a:r>
          </a:p>
          <a:p>
            <a:endParaRPr lang="en-US" dirty="0"/>
          </a:p>
          <a:p>
            <a:r>
              <a:rPr lang="en-US" dirty="0"/>
              <a:t>Bear in mind that the authentication/token will expire after 1 hour</a:t>
            </a:r>
            <a:r>
              <a:rPr lang="nl-NL" dirty="0"/>
              <a:t>, and as per best practice it’s recommended to cache the token for ~50 minutes if your connected application performs a lot of requests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C7B34FF-0785-42FF-89C5-BA8AA7E60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Connected Applications</a:t>
            </a:r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AF9B02-FB98-41FB-B137-FE1A972B19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2850" y="112909"/>
            <a:ext cx="723899" cy="612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13357084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a ExecuteQuery is throttled by SharePoint, it throws a HTTP status code 429: “Too many requests”</a:t>
            </a:r>
          </a:p>
          <a:p>
            <a:r>
              <a:rPr lang="en-US" dirty="0"/>
              <a:t>You can catch this error code and implement a cool down and retry mechanism</a:t>
            </a:r>
          </a:p>
          <a:p>
            <a:r>
              <a:rPr lang="en-US" dirty="0"/>
              <a:t>The Core.Throttling example from the PnP framework has the  “ExecuteQueryWithIncrementalRetry” extension method to catch HTTP codes 429 and 503</a:t>
            </a:r>
          </a:p>
          <a:p>
            <a:endParaRPr lang="en-US" dirty="0"/>
          </a:p>
          <a:p>
            <a:r>
              <a:rPr lang="en-US" dirty="0"/>
              <a:t>If you also want to catch any other unexpected errors (like timeouts/network outages), you can implement the same approach</a:t>
            </a:r>
          </a:p>
          <a:p>
            <a:endParaRPr lang="en-US" dirty="0"/>
          </a:p>
          <a:p>
            <a:r>
              <a:rPr lang="en-US" i="1" dirty="0"/>
              <a:t>More information about connecting to SPO and best coding practices can be found in my presentation from last year: </a:t>
            </a:r>
            <a:r>
              <a:rPr lang="en-US" i="1" dirty="0">
                <a:hlinkClick r:id="rId2"/>
              </a:rPr>
              <a:t>http://www.timmerman.it/index.php/session-slides-and-code-effective-client-side-coding-against-o365/</a:t>
            </a:r>
            <a:r>
              <a:rPr lang="en-US" i="1" dirty="0"/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Handling throttling and network outages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B8987B-9AFC-415C-8428-7D3A8D7EA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2850" y="112909"/>
            <a:ext cx="723899" cy="612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5622401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CA06662-2F8F-4626-AAE1-3316140D5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792" y="1524000"/>
            <a:ext cx="5316183" cy="4351338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SharePoint development introduction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Full Trust Code migration challenges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Connected Application migration challenges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Content migration challenges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Other migration observations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Summary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Questions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nl-NL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24615B6-48FD-4DF9-90F3-D70C7E0D2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nl-NL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5A6DF7-1C27-40F0-A038-AF1D5F339A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418AA-246D-47A1-989F-59D52A805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4725" y="3408559"/>
            <a:ext cx="723899" cy="612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3F8504-B06E-4CF4-BDEF-724CF9B00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4725" y="4294384"/>
            <a:ext cx="723899" cy="612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6BEECB-80E2-44B5-85F5-305250B1C1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4724" y="5180208"/>
            <a:ext cx="723898" cy="612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D2537F93-0009-4C0B-81E0-9DF170A90AD0}"/>
              </a:ext>
            </a:extLst>
          </p:cNvPr>
          <p:cNvSpPr txBox="1">
            <a:spLocks/>
          </p:cNvSpPr>
          <p:nvPr/>
        </p:nvSpPr>
        <p:spPr>
          <a:xfrm>
            <a:off x="8314093" y="3514725"/>
            <a:ext cx="3611208" cy="2590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Segoe UI Light" charset="0"/>
                <a:ea typeface="Segoe UI Light" charset="0"/>
                <a:cs typeface="Segoe UI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SharePoint On-Prem</a:t>
            </a:r>
          </a:p>
          <a:p>
            <a:endParaRPr lang="en-US" sz="2800" b="1" dirty="0"/>
          </a:p>
          <a:p>
            <a:r>
              <a:rPr lang="en-US" b="1" dirty="0"/>
              <a:t>SharePoint Online</a:t>
            </a:r>
          </a:p>
          <a:p>
            <a:endParaRPr lang="en-US" sz="2400" b="1" dirty="0"/>
          </a:p>
          <a:p>
            <a:r>
              <a:rPr lang="en-US" b="1" dirty="0"/>
              <a:t>Migration Approach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1997628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948650-42D6-43D1-BA88-F85F52C1C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©2017 Avanade Inc. All Rights Reserved.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B3C864-2FBC-4EE5-86B4-93EA60896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 migration challenges</a:t>
            </a:r>
          </a:p>
        </p:txBody>
      </p:sp>
    </p:spTree>
    <p:extLst>
      <p:ext uri="{BB962C8B-B14F-4D97-AF65-F5344CB8AC3E}">
        <p14:creationId xmlns:p14="http://schemas.microsoft.com/office/powerpoint/2010/main" val="888214176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E785CF-B8BF-4597-85BD-778644A3E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244D8-8AE2-4949-B490-60CAC1B14C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 the next slides these content remediation challenges and solutions will be addressed: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Custom Field Types, Site Definitions and List Definitions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Sandbox solutions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List Templates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Large Lists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Large List Views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Running Workflows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Workflow Definitions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InfoPath Forms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nl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C7B34FF-0785-42FF-89C5-BA8AA7E60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Remediation challenges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63357139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 Field Types, Site Definitions and List Definitions</a:t>
            </a:r>
          </a:p>
        </p:txBody>
      </p:sp>
    </p:spTree>
    <p:extLst>
      <p:ext uri="{BB962C8B-B14F-4D97-AF65-F5344CB8AC3E}">
        <p14:creationId xmlns:p14="http://schemas.microsoft.com/office/powerpoint/2010/main" val="315539664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0165D-84A9-4C60-A756-A3242BCFC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792" y="1524000"/>
            <a:ext cx="10270415" cy="73890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Unfortunately, there are not replacement options in SharePoint Online for these customizations and the only option is a content migration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ECEAEF-0A37-44E6-B8D4-5E12A696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 Field Types, Site Definitions and List Definitions</a:t>
            </a:r>
            <a:endParaRPr lang="en-GB" dirty="0"/>
          </a:p>
        </p:txBody>
      </p:sp>
      <p:graphicFrame>
        <p:nvGraphicFramePr>
          <p:cNvPr id="49" name="Diagram 48">
            <a:extLst>
              <a:ext uri="{FF2B5EF4-FFF2-40B4-BE49-F238E27FC236}">
                <a16:creationId xmlns:a16="http://schemas.microsoft.com/office/drawing/2014/main" id="{357C1293-435A-449F-8C4C-99417C53C2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1017435"/>
              </p:ext>
            </p:extLst>
          </p:nvPr>
        </p:nvGraphicFramePr>
        <p:xfrm>
          <a:off x="1051499" y="2548346"/>
          <a:ext cx="10179708" cy="3695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91C2001-1CDB-42EF-B309-8CED0D71E8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72850" y="112909"/>
            <a:ext cx="723899" cy="612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71100845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Sandbox Solutions</a:t>
            </a:r>
          </a:p>
        </p:txBody>
      </p:sp>
    </p:spTree>
    <p:extLst>
      <p:ext uri="{BB962C8B-B14F-4D97-AF65-F5344CB8AC3E}">
        <p14:creationId xmlns:p14="http://schemas.microsoft.com/office/powerpoint/2010/main" val="3924836315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AE5CCD-3E85-4DB1-85BE-70599A91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0165D-84A9-4C60-A756-A3242BCFC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Code based sandbox solutions are already deprecated for a while, but people might still be using these on on-premise farms.</a:t>
            </a:r>
          </a:p>
          <a:p>
            <a:r>
              <a:rPr lang="en-US" dirty="0"/>
              <a:t>Only declarative sandbox solutions are still allowed, </a:t>
            </a:r>
            <a:r>
              <a:rPr lang="en-US" dirty="0">
                <a:solidFill>
                  <a:schemeClr val="tx2"/>
                </a:solidFill>
              </a:rPr>
              <a:t>at this moment…</a:t>
            </a:r>
          </a:p>
          <a:p>
            <a:endParaRPr lang="en-US" dirty="0"/>
          </a:p>
          <a:p>
            <a:r>
              <a:rPr lang="en-US" dirty="0"/>
              <a:t>Sandbox solutions normally aren’t migrated by migration tooling, but if they are, on SharePoint Online any code-based sandbox solution can’t be activated anymore.</a:t>
            </a:r>
          </a:p>
          <a:p>
            <a:endParaRPr lang="en-US" dirty="0"/>
          </a:p>
          <a:p>
            <a:r>
              <a:rPr lang="en-US" dirty="0"/>
              <a:t>If not properly remediated prior to the migration, this might lead to</a:t>
            </a:r>
            <a:br>
              <a:rPr lang="en-US" dirty="0"/>
            </a:br>
            <a:r>
              <a:rPr lang="en-US" dirty="0"/>
              <a:t>orphaned FTC references and issues after the migration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E.g. if a List Definition doesn’t exist anymore, the list will break and will</a:t>
            </a:r>
            <a:br>
              <a:rPr lang="en-US" dirty="0"/>
            </a:br>
            <a:r>
              <a:rPr lang="en-US" dirty="0"/>
              <a:t>cause CSOM calls to retrieve all Lists on the site to fail.</a:t>
            </a:r>
          </a:p>
          <a:p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ECEAEF-0A37-44E6-B8D4-5E12A696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Sandbox Solutions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5CF05B-9C5C-48AF-B03D-2885FE93F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887" y="3863975"/>
            <a:ext cx="2857500" cy="2857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71A071-75AA-4A4F-B38C-D9F2C50D4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2850" y="112909"/>
            <a:ext cx="723899" cy="612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C8D8F8-769D-4A78-BCF2-AD9A4FDBC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850" y="998734"/>
            <a:ext cx="723899" cy="612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3913131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AE5CCD-3E85-4DB1-85BE-70599A91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DE945FEC-2194-48C6-9CD3-92E25BA55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792" y="5144876"/>
            <a:ext cx="10270415" cy="730461"/>
          </a:xfrm>
        </p:spPr>
        <p:txBody>
          <a:bodyPr/>
          <a:lstStyle/>
          <a:p>
            <a:r>
              <a:rPr lang="en-US" dirty="0"/>
              <a:t> </a:t>
            </a:r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ECEAEF-0A37-44E6-B8D4-5E12A696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Remediation strategy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17CB746-1535-458A-BEE6-A83233A97E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0719710"/>
              </p:ext>
            </p:extLst>
          </p:nvPr>
        </p:nvGraphicFramePr>
        <p:xfrm>
          <a:off x="1051499" y="1366091"/>
          <a:ext cx="10179708" cy="3695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C5243F5-50F7-4035-BC40-35AF7C91C0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72850" y="112909"/>
            <a:ext cx="723899" cy="612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22750919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Templates</a:t>
            </a:r>
          </a:p>
        </p:txBody>
      </p:sp>
    </p:spTree>
    <p:extLst>
      <p:ext uri="{BB962C8B-B14F-4D97-AF65-F5344CB8AC3E}">
        <p14:creationId xmlns:p14="http://schemas.microsoft.com/office/powerpoint/2010/main" val="4269979799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AE5CCD-3E85-4DB1-85BE-70599A91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0165D-84A9-4C60-A756-A3242BCFC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List Templates can contain references to Full Trust Code (e.g. event receivers, custom column definitions). </a:t>
            </a:r>
          </a:p>
          <a:p>
            <a:r>
              <a:rPr lang="en-US" dirty="0"/>
              <a:t>Those need to be remediated prior, or as part of the migration to SharePoint Online.</a:t>
            </a:r>
          </a:p>
          <a:p>
            <a:endParaRPr lang="en-US" dirty="0"/>
          </a:p>
          <a:p>
            <a:r>
              <a:rPr lang="en-US" b="1" dirty="0"/>
              <a:t>Approach 1</a:t>
            </a:r>
            <a:endParaRPr lang="nl-NL" dirty="0"/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Remediate all FTC references from existing lists/libraries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Backup and delete all existing List Templates and inform end user to recreate the templates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r>
              <a:rPr lang="en-US" b="1" dirty="0"/>
              <a:t>Approach 2</a:t>
            </a:r>
          </a:p>
          <a:p>
            <a:pPr marL="457200" indent="-457200">
              <a:buAutoNum type="arabicPeriod"/>
            </a:pPr>
            <a:r>
              <a:rPr lang="en-US" sz="1600" dirty="0"/>
              <a:t>Remediate all FTC from existing lists/libraries</a:t>
            </a:r>
          </a:p>
          <a:p>
            <a:pPr marL="457200" indent="-457200">
              <a:buAutoNum type="arabicPeriod"/>
            </a:pPr>
            <a:r>
              <a:rPr lang="en-US" sz="1600" dirty="0"/>
              <a:t>Remediate the List Templates by investigating the STP file and update the STP contents to remove the references to FTC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ECEAEF-0A37-44E6-B8D4-5E12A696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List Templates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B128D0-9811-488D-9E14-0B35C3324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2850" y="112909"/>
            <a:ext cx="723899" cy="612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02819049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0165D-84A9-4C60-A756-A3242BCFC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en-US" dirty="0"/>
              <a:t>Rename the .STP file to .CAB</a:t>
            </a:r>
            <a:endParaRPr lang="nl-NL" dirty="0"/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Extract the .CAB file to a new folder</a:t>
            </a:r>
            <a:endParaRPr lang="nl-NL" dirty="0"/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Open the new folder and locate the “manifest.xml”</a:t>
            </a:r>
            <a:endParaRPr lang="nl-NL" dirty="0"/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Go to the “&lt;Receivers&gt;” node</a:t>
            </a:r>
            <a:endParaRPr lang="nl-NL" dirty="0"/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Locate all “&lt;Receiver&gt;” nodes which relate to your FTC and delete the entire related line from “&lt;Receiver&gt;” to “&lt;/Receiver&gt;”</a:t>
            </a:r>
            <a:endParaRPr lang="nl-NL" dirty="0"/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Locate all “&lt;</a:t>
            </a:r>
            <a:r>
              <a:rPr lang="en-US" dirty="0" err="1"/>
              <a:t>XmlDocument</a:t>
            </a:r>
            <a:r>
              <a:rPr lang="en-US" dirty="0"/>
              <a:t> </a:t>
            </a:r>
            <a:r>
              <a:rPr lang="en-US" dirty="0" err="1"/>
              <a:t>NamespaceURI</a:t>
            </a:r>
            <a:r>
              <a:rPr lang="en-US" dirty="0"/>
              <a:t>="</a:t>
            </a:r>
            <a:r>
              <a:rPr lang="en-US" u="sng" dirty="0">
                <a:hlinkClick r:id="rId2"/>
              </a:rPr>
              <a:t>http://schemas.microsoft.com/</a:t>
            </a:r>
            <a:r>
              <a:rPr lang="en-US" u="sng" dirty="0" err="1">
                <a:hlinkClick r:id="rId2"/>
              </a:rPr>
              <a:t>sharepoint</a:t>
            </a:r>
            <a:r>
              <a:rPr lang="en-US" u="sng" dirty="0">
                <a:hlinkClick r:id="rId2"/>
              </a:rPr>
              <a:t>/events</a:t>
            </a:r>
            <a:r>
              <a:rPr lang="en-US" dirty="0"/>
              <a:t>"&gt;” nodes and delete them from “&lt;</a:t>
            </a:r>
            <a:r>
              <a:rPr lang="en-US" dirty="0" err="1"/>
              <a:t>XmlDocument</a:t>
            </a:r>
            <a:r>
              <a:rPr lang="en-US" dirty="0"/>
              <a:t>” until “&lt;/</a:t>
            </a:r>
            <a:r>
              <a:rPr lang="en-US" dirty="0" err="1"/>
              <a:t>XmlDocument</a:t>
            </a:r>
            <a:r>
              <a:rPr lang="en-US" dirty="0"/>
              <a:t>&gt;”</a:t>
            </a:r>
            <a:endParaRPr lang="nl-NL" dirty="0"/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Save the “manifest.xml”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Repackage the .CAB file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Rename to .STP an replace the STP in SharePoint</a:t>
            </a:r>
            <a:endParaRPr lang="nl-NL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ECEAEF-0A37-44E6-B8D4-5E12A696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List Templates – Approach 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D11023-50D4-4EB8-B99A-D92E673FA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2850" y="112909"/>
            <a:ext cx="723899" cy="612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5790081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948650-42D6-43D1-BA88-F85F52C1C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©2017 Avanade Inc. All Rights Reserved.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B3C864-2FBC-4EE5-86B4-93EA60896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SharePoint Development Introduction</a:t>
            </a:r>
          </a:p>
        </p:txBody>
      </p:sp>
    </p:spTree>
    <p:extLst>
      <p:ext uri="{BB962C8B-B14F-4D97-AF65-F5344CB8AC3E}">
        <p14:creationId xmlns:p14="http://schemas.microsoft.com/office/powerpoint/2010/main" val="3646126679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AE5CCD-3E85-4DB1-85BE-70599A91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ECEAEF-0A37-44E6-B8D4-5E12A696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List Templates – Approach 2 example</a:t>
            </a:r>
          </a:p>
        </p:txBody>
      </p:sp>
      <p:pic>
        <p:nvPicPr>
          <p:cNvPr id="6146" name="Picture 6" descr="image003">
            <a:extLst>
              <a:ext uri="{FF2B5EF4-FFF2-40B4-BE49-F238E27FC236}">
                <a16:creationId xmlns:a16="http://schemas.microsoft.com/office/drawing/2014/main" id="{437BAEA5-73BC-40C5-8000-E24AAED57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59"/>
          <a:stretch/>
        </p:blipFill>
        <p:spPr bwMode="auto">
          <a:xfrm>
            <a:off x="1227525" y="1064167"/>
            <a:ext cx="8924924" cy="5657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0B1419E-35D3-45C8-AA7F-90AC3BD8521F}"/>
              </a:ext>
            </a:extLst>
          </p:cNvPr>
          <p:cNvSpPr/>
          <p:nvPr/>
        </p:nvSpPr>
        <p:spPr>
          <a:xfrm>
            <a:off x="1481152" y="5068661"/>
            <a:ext cx="6262673" cy="136207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60B2A85E-10E8-4A95-98BE-51BB41568FDD}"/>
              </a:ext>
            </a:extLst>
          </p:cNvPr>
          <p:cNvSpPr/>
          <p:nvPr/>
        </p:nvSpPr>
        <p:spPr>
          <a:xfrm>
            <a:off x="2005027" y="4478111"/>
            <a:ext cx="454409" cy="563336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73B754-3147-402B-B566-6F011A789827}"/>
              </a:ext>
            </a:extLst>
          </p:cNvPr>
          <p:cNvSpPr/>
          <p:nvPr/>
        </p:nvSpPr>
        <p:spPr>
          <a:xfrm>
            <a:off x="3281378" y="2179864"/>
            <a:ext cx="6871072" cy="21907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0175C18D-79B9-471E-9EAE-ECD77E2CEE91}"/>
              </a:ext>
            </a:extLst>
          </p:cNvPr>
          <p:cNvSpPr/>
          <p:nvPr/>
        </p:nvSpPr>
        <p:spPr>
          <a:xfrm>
            <a:off x="3805252" y="1589314"/>
            <a:ext cx="403613" cy="563336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0FE333-581C-4FE1-AC02-CCEB3D27D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2850" y="112909"/>
            <a:ext cx="723899" cy="612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51660444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Lists</a:t>
            </a:r>
          </a:p>
        </p:txBody>
      </p:sp>
    </p:spTree>
    <p:extLst>
      <p:ext uri="{BB962C8B-B14F-4D97-AF65-F5344CB8AC3E}">
        <p14:creationId xmlns:p14="http://schemas.microsoft.com/office/powerpoint/2010/main" val="2958030489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AE5CCD-3E85-4DB1-85BE-70599A91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0165D-84A9-4C60-A756-A3242BCFC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 lists (with more than 5.000 items) have been a challenge since SharePoint 2010, but the List View Threshold could easily be increased by a farm admin or a window for this could be configured (aka ‘happy hour’).</a:t>
            </a:r>
          </a:p>
          <a:p>
            <a:r>
              <a:rPr lang="en-US" dirty="0"/>
              <a:t>On SharePoint Online, these workarounds are not available anymore on any list with more than 5.000 items, if:</a:t>
            </a:r>
          </a:p>
          <a:p>
            <a:pPr marL="342900" indent="-342900">
              <a:buFontTx/>
              <a:buChar char="-"/>
            </a:pPr>
            <a:r>
              <a:rPr lang="en-US" dirty="0"/>
              <a:t>More than 5.000 items are returned</a:t>
            </a:r>
          </a:p>
          <a:p>
            <a:pPr marL="342900" indent="-342900">
              <a:buFontTx/>
              <a:buChar char="-"/>
            </a:pPr>
            <a:r>
              <a:rPr lang="en-US" dirty="0"/>
              <a:t>More than 5.000 items need to be analyzed if they match the list view conditions</a:t>
            </a:r>
          </a:p>
          <a:p>
            <a:r>
              <a:rPr lang="en-US" dirty="0"/>
              <a:t>To reduce risk, it’s recommended to review all the lists with more 5.000 items to ensure they can still be accessed on SharePoint Online.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ECEAEF-0A37-44E6-B8D4-5E12A696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Large Lists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B1BD98-7189-4031-9E17-602DAA52E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2850" y="112909"/>
            <a:ext cx="723899" cy="612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AADC29-4C4B-4EFE-9F19-C75F8941A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2850" y="998734"/>
            <a:ext cx="723899" cy="612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2783165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AE5CCD-3E85-4DB1-85BE-70599A91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0165D-84A9-4C60-A756-A3242BCFC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 folders or additional lists to not have more than 5.000 items in a list/folder 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Requires a content migration, potential breaking links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Configure indexes on the list based on the views already present or create views to split up content 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Requires analysis of the lists, small impact of storage used for the indexes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Note: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There is a maximum of 20 indexes per list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There is still an upper maximum of 20.000 list view threshold, after which indexes can’t be added anymore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SharePoint Online and SP2016 automatically adds indexes when your list approaches the 5000 item limit. Ensure this list/library setting is enabled: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ECEAEF-0A37-44E6-B8D4-5E12A696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Remediation Strategy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37E05A-9FB9-4072-AE8F-C767551D0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577" y="5176837"/>
            <a:ext cx="4533900" cy="1666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0D0BBA-6CC0-424F-B102-7ECAAFC76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2850" y="112909"/>
            <a:ext cx="723899" cy="612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17426025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List Views</a:t>
            </a:r>
          </a:p>
        </p:txBody>
      </p:sp>
    </p:spTree>
    <p:extLst>
      <p:ext uri="{BB962C8B-B14F-4D97-AF65-F5344CB8AC3E}">
        <p14:creationId xmlns:p14="http://schemas.microsoft.com/office/powerpoint/2010/main" val="281552673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AE5CCD-3E85-4DB1-85BE-70599A91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0165D-84A9-4C60-A756-A3242BCFC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 list views (with more than 12 lookup columns) have been a challenge since SharePoint 2010, but the List View Lookup Threshold could easily be increased by a farm admin or a window for this could be configured (aka ‘happy hour’).</a:t>
            </a:r>
          </a:p>
          <a:p>
            <a:r>
              <a:rPr lang="en-US" dirty="0"/>
              <a:t>On SharePoint Online, these workarounds are not available anymore on any list view with more than 12 lookup columns:</a:t>
            </a:r>
          </a:p>
          <a:p>
            <a:pPr marL="342900" indent="-342900">
              <a:buFontTx/>
              <a:buChar char="-"/>
            </a:pPr>
            <a:r>
              <a:rPr lang="en-US" sz="1400" dirty="0"/>
              <a:t>Managed Metadata columns</a:t>
            </a:r>
          </a:p>
          <a:p>
            <a:pPr marL="342900" indent="-342900">
              <a:buFontTx/>
              <a:buChar char="-"/>
            </a:pPr>
            <a:r>
              <a:rPr lang="en-US" sz="1400" dirty="0"/>
              <a:t>User/People columns</a:t>
            </a:r>
          </a:p>
          <a:p>
            <a:pPr marL="342900" indent="-342900">
              <a:buFontTx/>
              <a:buChar char="-"/>
            </a:pPr>
            <a:r>
              <a:rPr lang="en-US" sz="1400" dirty="0"/>
              <a:t>Last Modified By/Created By</a:t>
            </a:r>
          </a:p>
          <a:p>
            <a:pPr marL="342900" indent="-342900">
              <a:buFontTx/>
              <a:buChar char="-"/>
            </a:pPr>
            <a:r>
              <a:rPr lang="en-US" sz="1400" dirty="0"/>
              <a:t>Lookup columns</a:t>
            </a:r>
          </a:p>
          <a:p>
            <a:pPr marL="342900" indent="-342900">
              <a:buFontTx/>
              <a:buChar char="-"/>
            </a:pPr>
            <a:r>
              <a:rPr lang="en-US" sz="1400" dirty="0"/>
              <a:t>Workflow Status</a:t>
            </a:r>
          </a:p>
          <a:p>
            <a:pPr marL="342900" indent="-342900">
              <a:buFontTx/>
              <a:buChar char="-"/>
            </a:pPr>
            <a:r>
              <a:rPr lang="en-US" sz="1400" dirty="0"/>
              <a:t>Name (linked to document/with edit menu), Link (to edit item)</a:t>
            </a:r>
          </a:p>
          <a:p>
            <a:pPr marL="342900" indent="-342900">
              <a:buFontTx/>
              <a:buChar char="-"/>
            </a:pPr>
            <a:r>
              <a:rPr lang="en-US" sz="1400" dirty="0"/>
              <a:t>Type (the document icon)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ECEAEF-0A37-44E6-B8D4-5E12A696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Large List Views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1C59A1-A49E-4D1A-8867-2BFD39254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2850" y="112909"/>
            <a:ext cx="723899" cy="612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C8F4F9-276F-4B14-9564-33C28CD9F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2850" y="998734"/>
            <a:ext cx="723899" cy="612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89853799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AE5CCD-3E85-4DB1-85BE-70599A91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0165D-84A9-4C60-A756-A3242BCFC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Remove lookup columns from a view if they don’t bring additional value for that 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Split up views which have more than 12 lookup columns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>
                <a:sym typeface="Wingdings" panose="05000000000000000000" pitchFamily="2" charset="2"/>
              </a:rPr>
              <a:t>Note: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This is a limitation of the number of lookup columns you can use in a </a:t>
            </a:r>
            <a:r>
              <a:rPr lang="en-US" b="1" dirty="0">
                <a:sym typeface="Wingdings" panose="05000000000000000000" pitchFamily="2" charset="2"/>
              </a:rPr>
              <a:t>single view</a:t>
            </a:r>
            <a:r>
              <a:rPr lang="en-US" dirty="0">
                <a:sym typeface="Wingdings" panose="05000000000000000000" pitchFamily="2" charset="2"/>
              </a:rPr>
              <a:t>, not a limitation of the lookup columns in your list</a:t>
            </a:r>
            <a:endParaRPr lang="en-US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ECEAEF-0A37-44E6-B8D4-5E12A696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Remediation Strategy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1E2AD8-51E7-4C8D-808A-64B9739E4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2850" y="112909"/>
            <a:ext cx="723899" cy="612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06859515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Workflows</a:t>
            </a:r>
          </a:p>
        </p:txBody>
      </p:sp>
    </p:spTree>
    <p:extLst>
      <p:ext uri="{BB962C8B-B14F-4D97-AF65-F5344CB8AC3E}">
        <p14:creationId xmlns:p14="http://schemas.microsoft.com/office/powerpoint/2010/main" val="981078845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AE5CCD-3E85-4DB1-85BE-70599A91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0165D-84A9-4C60-A756-A3242BCFC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None of the migration tools, to date, is able to migrate workflows which are in progress.</a:t>
            </a:r>
          </a:p>
          <a:p>
            <a:r>
              <a:rPr lang="en-US" dirty="0"/>
              <a:t>The workflow definitions will be migrated, but the user needs to restart the workflow on SharePoint Online post migration.</a:t>
            </a:r>
          </a:p>
          <a:p>
            <a:endParaRPr lang="en-US" dirty="0"/>
          </a:p>
          <a:p>
            <a:r>
              <a:rPr lang="en-US" dirty="0"/>
              <a:t>The best approach is to inform end users to finish as much as possible running workflows prior to the migration.</a:t>
            </a:r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ECEAEF-0A37-44E6-B8D4-5E12A696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Running Workflows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B3F6F1-1C48-4188-A51D-0B65F0533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2850" y="112909"/>
            <a:ext cx="723899" cy="612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40483402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 Definitions</a:t>
            </a:r>
          </a:p>
        </p:txBody>
      </p:sp>
    </p:spTree>
    <p:extLst>
      <p:ext uri="{BB962C8B-B14F-4D97-AF65-F5344CB8AC3E}">
        <p14:creationId xmlns:p14="http://schemas.microsoft.com/office/powerpoint/2010/main" val="196521755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14C704-FFEE-4765-A3B7-BB5F1C0D5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599133-E84D-49DB-917A-10EDED45E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792" y="4417767"/>
            <a:ext cx="10270415" cy="1718628"/>
          </a:xfrm>
        </p:spPr>
        <p:txBody>
          <a:bodyPr/>
          <a:lstStyle/>
          <a:p>
            <a:r>
              <a:rPr lang="nl-NL" dirty="0"/>
              <a:t>* Only declarative sandbox solutions are supported. Code solutions are deprecated and are unavailable on O365/SPO</a:t>
            </a:r>
          </a:p>
          <a:p>
            <a:r>
              <a:rPr lang="nl-NL" dirty="0"/>
              <a:t>** Still available, but the recommendation to switch to CSOM/REST API’s which might indicate that the ASMX services will be deprecated in the near future</a:t>
            </a:r>
          </a:p>
          <a:p>
            <a:r>
              <a:rPr lang="en-US" dirty="0"/>
              <a:t>*</a:t>
            </a:r>
            <a:r>
              <a:rPr lang="nl-NL" dirty="0"/>
              <a:t>** The SharePoint Framework is added to the Feature Pack 2 released in Fall 2017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F84E445-2A7F-4392-B3DC-80F07D311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SharePoint Development Introduction</a:t>
            </a:r>
            <a:endParaRPr lang="nl-NL" dirty="0"/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5F1C10BF-15FE-459B-B80F-8FD9AAAB2C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9303249"/>
              </p:ext>
            </p:extLst>
          </p:nvPr>
        </p:nvGraphicFramePr>
        <p:xfrm>
          <a:off x="1048928" y="1323843"/>
          <a:ext cx="10116000" cy="29396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3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1243088062"/>
                    </a:ext>
                  </a:extLst>
                </a:gridCol>
              </a:tblGrid>
              <a:tr h="419955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SP</a:t>
                      </a:r>
                      <a:r>
                        <a:rPr lang="nl-NL" baseline="0" dirty="0"/>
                        <a:t> 2007</a:t>
                      </a:r>
                      <a:endParaRPr lang="nl-N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SP 2010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SP 2013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SP 2016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O365/SPO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955">
                <a:tc>
                  <a:txBody>
                    <a:bodyPr/>
                    <a:lstStyle/>
                    <a:p>
                      <a:r>
                        <a:rPr lang="nl-NL" dirty="0"/>
                        <a:t>Full Trust Code Solutions</a:t>
                      </a:r>
                      <a:endParaRPr lang="nl-NL" dirty="0">
                        <a:solidFill>
                          <a:srgbClr val="6E717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accent5"/>
                          </a:solidFill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accent5"/>
                          </a:solidFill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accent5"/>
                          </a:solidFill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accent5"/>
                          </a:solidFill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accent3"/>
                          </a:solidFill>
                        </a:rPr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6375667"/>
                  </a:ext>
                </a:extLst>
              </a:tr>
              <a:tr h="419955">
                <a:tc>
                  <a:txBody>
                    <a:bodyPr/>
                    <a:lstStyle/>
                    <a:p>
                      <a:r>
                        <a:rPr lang="nl-NL" dirty="0"/>
                        <a:t>ASMX</a:t>
                      </a:r>
                      <a:r>
                        <a:rPr lang="nl-NL" baseline="0" dirty="0"/>
                        <a:t> web services</a:t>
                      </a:r>
                      <a:endParaRPr lang="nl-NL" dirty="0">
                        <a:solidFill>
                          <a:srgbClr val="6E717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accent5"/>
                          </a:solidFill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accent5"/>
                          </a:solidFill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accent5"/>
                          </a:solidFill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accent1"/>
                          </a:solidFill>
                        </a:rPr>
                        <a:t>YES**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accent1"/>
                          </a:solidFill>
                        </a:rPr>
                        <a:t>YES**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5020189"/>
                  </a:ext>
                </a:extLst>
              </a:tr>
              <a:tr h="419955">
                <a:tc>
                  <a:txBody>
                    <a:bodyPr/>
                    <a:lstStyle/>
                    <a:p>
                      <a:r>
                        <a:rPr lang="nl-NL" dirty="0"/>
                        <a:t>Sandbox solutions</a:t>
                      </a:r>
                      <a:endParaRPr lang="nl-NL" dirty="0">
                        <a:solidFill>
                          <a:srgbClr val="6E717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accent3"/>
                          </a:solidFill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accent5"/>
                          </a:solidFill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accent1"/>
                          </a:solidFill>
                        </a:rPr>
                        <a:t>YES*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accent1"/>
                          </a:solidFill>
                        </a:rPr>
                        <a:t>YES*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accent1"/>
                          </a:solidFill>
                        </a:rPr>
                        <a:t>YES*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955">
                <a:tc>
                  <a:txBody>
                    <a:bodyPr/>
                    <a:lstStyle/>
                    <a:p>
                      <a:r>
                        <a:rPr lang="nl-NL" dirty="0"/>
                        <a:t>CSOM/REST</a:t>
                      </a:r>
                      <a:r>
                        <a:rPr lang="nl-NL" baseline="0" dirty="0"/>
                        <a:t> API’s</a:t>
                      </a:r>
                      <a:endParaRPr lang="nl-NL" dirty="0">
                        <a:solidFill>
                          <a:srgbClr val="6E717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accent3"/>
                          </a:solidFill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accent5"/>
                          </a:solidFill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accent5"/>
                          </a:solidFill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accent5"/>
                          </a:solidFill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accent5"/>
                          </a:solidFill>
                        </a:rPr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955">
                <a:tc>
                  <a:txBody>
                    <a:bodyPr/>
                    <a:lstStyle/>
                    <a:p>
                      <a:r>
                        <a:rPr lang="nl-NL" dirty="0"/>
                        <a:t>Add-ins</a:t>
                      </a:r>
                      <a:endParaRPr lang="nl-NL" dirty="0">
                        <a:solidFill>
                          <a:srgbClr val="6E717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accent3"/>
                          </a:solidFill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accent3"/>
                          </a:solidFill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accent5"/>
                          </a:solidFill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accent5"/>
                          </a:solidFill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accent5"/>
                          </a:solidFill>
                        </a:rPr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9955">
                <a:tc>
                  <a:txBody>
                    <a:bodyPr/>
                    <a:lstStyle/>
                    <a:p>
                      <a:r>
                        <a:rPr lang="nl-NL" dirty="0"/>
                        <a:t>SharePoint Framework</a:t>
                      </a:r>
                      <a:endParaRPr lang="nl-NL" dirty="0">
                        <a:solidFill>
                          <a:srgbClr val="6E717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accent3"/>
                          </a:solidFill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accent3"/>
                          </a:solidFill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accent3"/>
                          </a:solidFill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accent1"/>
                          </a:solidFill>
                        </a:rPr>
                        <a:t>NO***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accent5"/>
                          </a:solidFill>
                        </a:rPr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D02FF405-1591-4127-80AB-47F458EF3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2850" y="112909"/>
            <a:ext cx="723899" cy="612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19CAEB-1FBF-48A1-8DFA-21A1D22FE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2850" y="998734"/>
            <a:ext cx="723899" cy="612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92978029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AE5CCD-3E85-4DB1-85BE-70599A91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0165D-84A9-4C60-A756-A3242BCFC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Workflow definitions might contain references to user accounts, </a:t>
            </a:r>
            <a:r>
              <a:rPr lang="en-US" dirty="0" err="1"/>
              <a:t>e.g</a:t>
            </a:r>
            <a:r>
              <a:rPr lang="en-US" dirty="0"/>
              <a:t>: </a:t>
            </a:r>
            <a:r>
              <a:rPr lang="en-US" b="1" dirty="0"/>
              <a:t>MYDOMAIN\</a:t>
            </a:r>
            <a:r>
              <a:rPr lang="en-US" b="1" dirty="0" err="1"/>
              <a:t>John.Doe</a:t>
            </a:r>
            <a:r>
              <a:rPr lang="en-US" b="1" dirty="0"/>
              <a:t> </a:t>
            </a:r>
            <a:r>
              <a:rPr lang="en-US" dirty="0"/>
              <a:t>on SharePoint Online, this account will be </a:t>
            </a:r>
            <a:r>
              <a:rPr lang="en-US" b="1" dirty="0"/>
              <a:t>i:0#.f|membership|john.doe@mydomain.com</a:t>
            </a:r>
            <a:r>
              <a:rPr lang="en-US" dirty="0"/>
              <a:t>.</a:t>
            </a:r>
          </a:p>
          <a:p>
            <a:r>
              <a:rPr lang="en-US" dirty="0"/>
              <a:t>The workflow definitions need to be updated with these new accounts and then republished.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Note:</a:t>
            </a:r>
          </a:p>
          <a:p>
            <a:r>
              <a:rPr lang="en-US" dirty="0"/>
              <a:t>The ‘</a:t>
            </a:r>
            <a:r>
              <a:rPr lang="en-US" dirty="0" err="1"/>
              <a:t>SaveDefinition</a:t>
            </a:r>
            <a:r>
              <a:rPr lang="en-US" dirty="0"/>
              <a:t>’ method might fail on large workflows. The alternate solution would be to update the XAML file directly in the “&lt;(sub)site </a:t>
            </a:r>
            <a:r>
              <a:rPr lang="en-US" dirty="0" err="1"/>
              <a:t>url</a:t>
            </a:r>
            <a:r>
              <a:rPr lang="en-US" dirty="0"/>
              <a:t>&gt;/</a:t>
            </a:r>
            <a:r>
              <a:rPr lang="en-US" dirty="0" err="1"/>
              <a:t>wfsvc</a:t>
            </a:r>
            <a:r>
              <a:rPr lang="en-US" dirty="0"/>
              <a:t>/&lt;definition </a:t>
            </a:r>
            <a:r>
              <a:rPr lang="en-US" dirty="0" err="1"/>
              <a:t>guid</a:t>
            </a:r>
            <a:r>
              <a:rPr lang="en-US" dirty="0"/>
              <a:t> without dashes&gt;/&lt;</a:t>
            </a:r>
            <a:r>
              <a:rPr lang="en-US" dirty="0" err="1"/>
              <a:t>Definition.FullName</a:t>
            </a:r>
            <a:r>
              <a:rPr lang="en-US" dirty="0"/>
              <a:t>&gt;” location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ECEAEF-0A37-44E6-B8D4-5E12A696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Workflow Definitions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FBEB699-FAC0-444B-ADAF-50295BAA41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509166"/>
              </p:ext>
            </p:extLst>
          </p:nvPr>
        </p:nvGraphicFramePr>
        <p:xfrm>
          <a:off x="1043708" y="2595615"/>
          <a:ext cx="9984510" cy="2001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92255">
                  <a:extLst>
                    <a:ext uri="{9D8B030D-6E8A-4147-A177-3AD203B41FA5}">
                      <a16:colId xmlns:a16="http://schemas.microsoft.com/office/drawing/2014/main" val="1794680458"/>
                    </a:ext>
                  </a:extLst>
                </a:gridCol>
                <a:gridCol w="4992255">
                  <a:extLst>
                    <a:ext uri="{9D8B030D-6E8A-4147-A177-3AD203B41FA5}">
                      <a16:colId xmlns:a16="http://schemas.microsoft.com/office/drawing/2014/main" val="18739279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Workflow 2010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Workflow 2013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023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Located in &lt;(sub)site </a:t>
                      </a:r>
                      <a:r>
                        <a:rPr lang="en-US" sz="1400" dirty="0" err="1"/>
                        <a:t>url</a:t>
                      </a:r>
                      <a:r>
                        <a:rPr lang="en-US" sz="1400" dirty="0"/>
                        <a:t>&gt;/Workflows/&lt;</a:t>
                      </a:r>
                      <a:r>
                        <a:rPr lang="en-US" sz="1400" dirty="0" err="1"/>
                        <a:t>workflowname</a:t>
                      </a:r>
                      <a:r>
                        <a:rPr lang="en-US" sz="1400" dirty="0"/>
                        <a:t>&gt;/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Use ‘</a:t>
                      </a:r>
                      <a:r>
                        <a:rPr lang="en-US" sz="1400" dirty="0" err="1"/>
                        <a:t>WorkflowServicesManager</a:t>
                      </a:r>
                      <a:r>
                        <a:rPr lang="en-US" sz="1400" dirty="0"/>
                        <a:t>’ to iterate through 2013 workflow XAML definitions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8138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Look for &lt;</a:t>
                      </a:r>
                      <a:r>
                        <a:rPr lang="en-US" sz="1400" dirty="0" err="1"/>
                        <a:t>workflowname</a:t>
                      </a:r>
                      <a:r>
                        <a:rPr lang="en-US" sz="1400" dirty="0"/>
                        <a:t>&gt;.XOML and .XOML.RULES file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Replace account names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3987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Replace account names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Call ‘</a:t>
                      </a:r>
                      <a:r>
                        <a:rPr lang="en-US" sz="1400" dirty="0" err="1"/>
                        <a:t>SaveDefinition</a:t>
                      </a:r>
                      <a:r>
                        <a:rPr lang="en-US" sz="1400" dirty="0"/>
                        <a:t>’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6654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Manually republish workflow from SharePoint Designer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Call ‘</a:t>
                      </a:r>
                      <a:r>
                        <a:rPr lang="en-US" sz="1400" dirty="0" err="1"/>
                        <a:t>PublishDefinition</a:t>
                      </a:r>
                      <a:r>
                        <a:rPr lang="en-US" sz="1400" dirty="0"/>
                        <a:t>’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520184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3195A4B-D4A2-49B3-9FD7-040517582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2850" y="112909"/>
            <a:ext cx="723899" cy="612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D26C6A-F88B-4FDB-A38D-69004DC64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2850" y="998734"/>
            <a:ext cx="723899" cy="612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94420229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AE5CCD-3E85-4DB1-85BE-70599A91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ECEAEF-0A37-44E6-B8D4-5E12A696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Workflow examples</a:t>
            </a:r>
          </a:p>
        </p:txBody>
      </p:sp>
      <p:pic>
        <p:nvPicPr>
          <p:cNvPr id="2051" name="Picture 6" descr="image001">
            <a:extLst>
              <a:ext uri="{FF2B5EF4-FFF2-40B4-BE49-F238E27FC236}">
                <a16:creationId xmlns:a16="http://schemas.microsoft.com/office/drawing/2014/main" id="{4F5E45D4-9579-471A-ABCE-73BDD3F8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92" y="1358901"/>
            <a:ext cx="57531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8" descr="image003">
            <a:extLst>
              <a:ext uri="{FF2B5EF4-FFF2-40B4-BE49-F238E27FC236}">
                <a16:creationId xmlns:a16="http://schemas.microsoft.com/office/drawing/2014/main" id="{A05F1942-3E5F-4166-B2D2-C6FE2211D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4081463"/>
            <a:ext cx="110013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7A001B-F872-4D92-A947-71F3082F2A74}"/>
              </a:ext>
            </a:extLst>
          </p:cNvPr>
          <p:cNvSpPr/>
          <p:nvPr/>
        </p:nvSpPr>
        <p:spPr>
          <a:xfrm>
            <a:off x="489877" y="1212850"/>
            <a:ext cx="1119848" cy="561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Generates .rules file</a:t>
            </a:r>
            <a:endParaRPr lang="nl-NL" sz="14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449761-E1E3-48F5-8FDD-222E84768107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1049801" y="1774825"/>
            <a:ext cx="461365" cy="5352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D6041AF-74FB-4592-AAA1-0935A42F0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850" y="112909"/>
            <a:ext cx="723899" cy="612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79258035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AE5CCD-3E85-4DB1-85BE-70599A91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ECEAEF-0A37-44E6-B8D4-5E12A696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Workflow Definitions (2)</a:t>
            </a:r>
          </a:p>
        </p:txBody>
      </p:sp>
      <p:pic>
        <p:nvPicPr>
          <p:cNvPr id="2050" name="Picture 6" descr="image001">
            <a:extLst>
              <a:ext uri="{FF2B5EF4-FFF2-40B4-BE49-F238E27FC236}">
                <a16:creationId xmlns:a16="http://schemas.microsoft.com/office/drawing/2014/main" id="{C042F01F-8F00-406B-818E-48893C0FD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" y="967289"/>
            <a:ext cx="12016991" cy="494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C6DA2B-B3EA-44EE-8B93-A5F44A4E41E8}"/>
              </a:ext>
            </a:extLst>
          </p:cNvPr>
          <p:cNvSpPr/>
          <p:nvPr/>
        </p:nvSpPr>
        <p:spPr>
          <a:xfrm>
            <a:off x="7886699" y="4914900"/>
            <a:ext cx="1476375" cy="21907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32E45BC3-2C91-4925-9B58-0D2AA1CB9363}"/>
              </a:ext>
            </a:extLst>
          </p:cNvPr>
          <p:cNvSpPr/>
          <p:nvPr/>
        </p:nvSpPr>
        <p:spPr>
          <a:xfrm>
            <a:off x="8410574" y="4324350"/>
            <a:ext cx="403613" cy="563336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E5171D-FEF3-4778-9433-DD9B8E914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2850" y="112909"/>
            <a:ext cx="723899" cy="612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58957575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AE5CCD-3E85-4DB1-85BE-70599A91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ECEAEF-0A37-44E6-B8D4-5E12A696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Workflow Definitions (3)</a:t>
            </a:r>
          </a:p>
        </p:txBody>
      </p:sp>
      <p:pic>
        <p:nvPicPr>
          <p:cNvPr id="3074" name="Picture 7" descr="image002">
            <a:extLst>
              <a:ext uri="{FF2B5EF4-FFF2-40B4-BE49-F238E27FC236}">
                <a16:creationId xmlns:a16="http://schemas.microsoft.com/office/drawing/2014/main" id="{C6C94EE5-B6F0-43C1-82DA-5BAB887E7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6311"/>
            <a:ext cx="12146299" cy="66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C2D54C-127F-4B74-8686-C684485F18C3}"/>
              </a:ext>
            </a:extLst>
          </p:cNvPr>
          <p:cNvSpPr/>
          <p:nvPr/>
        </p:nvSpPr>
        <p:spPr>
          <a:xfrm>
            <a:off x="10029825" y="4476750"/>
            <a:ext cx="1400175" cy="20002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271BD281-003D-4DDF-A249-8A65C44CAFF8}"/>
              </a:ext>
            </a:extLst>
          </p:cNvPr>
          <p:cNvSpPr/>
          <p:nvPr/>
        </p:nvSpPr>
        <p:spPr>
          <a:xfrm>
            <a:off x="10477500" y="3886200"/>
            <a:ext cx="361950" cy="51435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564FE1-55A9-4A05-BBA5-9E30495F7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2850" y="112909"/>
            <a:ext cx="723899" cy="612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4468118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AE5CCD-3E85-4DB1-85BE-70599A91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ECEAEF-0A37-44E6-B8D4-5E12A696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Workflow Definitions (4)</a:t>
            </a:r>
          </a:p>
        </p:txBody>
      </p:sp>
      <p:pic>
        <p:nvPicPr>
          <p:cNvPr id="4098" name="Picture 9" descr="image006">
            <a:extLst>
              <a:ext uri="{FF2B5EF4-FFF2-40B4-BE49-F238E27FC236}">
                <a16:creationId xmlns:a16="http://schemas.microsoft.com/office/drawing/2014/main" id="{0F0C16AB-BC81-47D5-A152-45B1070D8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91" y="163228"/>
            <a:ext cx="7030683" cy="669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C900B8-B1C7-4DDD-82A3-58BC00380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2850" y="112909"/>
            <a:ext cx="723899" cy="612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7466826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AE5CCD-3E85-4DB1-85BE-70599A91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ECEAEF-0A37-44E6-B8D4-5E12A696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Workflow Definitions (5)</a:t>
            </a:r>
          </a:p>
        </p:txBody>
      </p:sp>
      <p:pic>
        <p:nvPicPr>
          <p:cNvPr id="5122" name="Picture 10" descr="image007">
            <a:extLst>
              <a:ext uri="{FF2B5EF4-FFF2-40B4-BE49-F238E27FC236}">
                <a16:creationId xmlns:a16="http://schemas.microsoft.com/office/drawing/2014/main" id="{4BF22EC2-A4FB-40EB-9C5F-BF19A7184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92" y="150129"/>
            <a:ext cx="8695602" cy="323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1" descr="image008">
            <a:extLst>
              <a:ext uri="{FF2B5EF4-FFF2-40B4-BE49-F238E27FC236}">
                <a16:creationId xmlns:a16="http://schemas.microsoft.com/office/drawing/2014/main" id="{826212C3-1441-4254-B004-08C361898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672" y="3437753"/>
            <a:ext cx="6994703" cy="278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2" descr="image009">
            <a:extLst>
              <a:ext uri="{FF2B5EF4-FFF2-40B4-BE49-F238E27FC236}">
                <a16:creationId xmlns:a16="http://schemas.microsoft.com/office/drawing/2014/main" id="{CE0DF7BE-94B3-42A7-9CB4-BE8A7E636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29"/>
          <a:stretch/>
        </p:blipFill>
        <p:spPr bwMode="auto">
          <a:xfrm>
            <a:off x="6922908" y="192141"/>
            <a:ext cx="5095705" cy="24711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D80AA2-52E6-476A-B8B1-E39FBD298E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2850" y="112909"/>
            <a:ext cx="723899" cy="612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393397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AE5CCD-3E85-4DB1-85BE-70599A91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0165D-84A9-4C60-A756-A3242BCFC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Other area in workflows which requires attention are: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Impersonation steps: if a 2010 workflow uses impersonation, the user publishing the workflow should continue to have the access which the workflow requires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Sending e-mail: this will only work if the recipient has a SharePoint license assigned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i="1" dirty="0"/>
              <a:t>“The selected user(s) may not be valid on the site this workflow is published on. If a recipient is not a valid SharePoint user, he or she will not receive workflow emails”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Workflows don’t trigger if the creator if the item is: ACS Token, System Account or a workflow. If the item is created by another workflow, impersonation or app-step needs to be used to create the item under a user’s context.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ECEAEF-0A37-44E6-B8D4-5E12A696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Workflow Observations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36D2FE-949B-4FAD-8A74-12063F66F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2850" y="112909"/>
            <a:ext cx="723898" cy="612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59220831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InfoPath Forms</a:t>
            </a:r>
          </a:p>
        </p:txBody>
      </p:sp>
    </p:spTree>
    <p:extLst>
      <p:ext uri="{BB962C8B-B14F-4D97-AF65-F5344CB8AC3E}">
        <p14:creationId xmlns:p14="http://schemas.microsoft.com/office/powerpoint/2010/main" val="1230867271"/>
      </p:ext>
    </p:extLst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AE5CCD-3E85-4DB1-85BE-70599A91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0165D-84A9-4C60-A756-A3242BCFC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InfoPath forms might contain references to user accounts, </a:t>
            </a:r>
            <a:r>
              <a:rPr lang="en-US" dirty="0" err="1"/>
              <a:t>e.g</a:t>
            </a:r>
            <a:r>
              <a:rPr lang="en-US" dirty="0"/>
              <a:t>: </a:t>
            </a:r>
            <a:r>
              <a:rPr lang="en-US" b="1" dirty="0"/>
              <a:t>MYDOMAIN\</a:t>
            </a:r>
            <a:r>
              <a:rPr lang="en-US" b="1" dirty="0" err="1"/>
              <a:t>John.Doe</a:t>
            </a:r>
            <a:r>
              <a:rPr lang="en-US" b="1" dirty="0"/>
              <a:t> </a:t>
            </a:r>
            <a:r>
              <a:rPr lang="en-US" dirty="0"/>
              <a:t>on SharePoint Online, this account will be </a:t>
            </a:r>
            <a:r>
              <a:rPr lang="en-US" b="1" dirty="0"/>
              <a:t>i:0#.f|membership|john.doe@mydomain.com</a:t>
            </a:r>
            <a:r>
              <a:rPr lang="en-US" dirty="0"/>
              <a:t>.</a:t>
            </a:r>
          </a:p>
          <a:p>
            <a:r>
              <a:rPr lang="en-US" dirty="0"/>
              <a:t>The InfoPath form needs to be updated with these new accounts and then republished.</a:t>
            </a:r>
          </a:p>
          <a:p>
            <a:pPr marL="342900" indent="-342900">
              <a:buFontTx/>
              <a:buChar char="-"/>
            </a:pPr>
            <a:r>
              <a:rPr lang="en-US" dirty="0"/>
              <a:t>PnP framework has a tool to do this for you: </a:t>
            </a:r>
            <a:r>
              <a:rPr lang="en-US" dirty="0">
                <a:hlinkClick r:id="rId2"/>
              </a:rPr>
              <a:t>https://github.com/SharePoint/PnP-Transformation/tree/dev/InfoPath/Migration/PeoplePickerRemediation.Console</a:t>
            </a:r>
            <a:r>
              <a:rPr lang="en-US" dirty="0"/>
              <a:t>  </a:t>
            </a:r>
          </a:p>
          <a:p>
            <a:pPr marL="342900" indent="-342900">
              <a:buFontTx/>
              <a:buChar char="-"/>
            </a:pPr>
            <a:endParaRPr lang="en-US" dirty="0"/>
          </a:p>
          <a:p>
            <a:r>
              <a:rPr lang="en-US" dirty="0"/>
              <a:t>If InfoPath forms already exist for a while (e.g. created in SharePoint 2003/2007), for fields to be populated based on SharePoint data, the entire list was received and than filtered in the InfoPath form.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On SharePoint Online, this might lead to the “</a:t>
            </a:r>
            <a:r>
              <a:rPr lang="en-US" i="1" dirty="0"/>
              <a:t>The form could not be displayed because default values or rules are taking too long to evaluate</a:t>
            </a:r>
            <a:r>
              <a:rPr lang="en-US" dirty="0"/>
              <a:t>” error. To resolve this, ensure the ‘</a:t>
            </a:r>
            <a:r>
              <a:rPr lang="en-US" dirty="0" err="1"/>
              <a:t>queryfields</a:t>
            </a:r>
            <a:r>
              <a:rPr lang="en-US" dirty="0"/>
              <a:t>’ is used to already filter the data from the SharePoint list (instead of inside the InfoPath form).</a:t>
            </a:r>
          </a:p>
          <a:p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ECEAEF-0A37-44E6-B8D4-5E12A696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InfoPath Forms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1475CB-C975-4062-B26E-E238C3C98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8967" y="5429250"/>
            <a:ext cx="1483033" cy="13928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D43A56-4613-41A5-935B-5D9CB669A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2850" y="112909"/>
            <a:ext cx="723899" cy="612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9AEA8F-4FA4-423F-A1A3-51F9DDF61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2850" y="998734"/>
            <a:ext cx="723899" cy="612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47884246"/>
      </p:ext>
    </p:extLst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AE5CCD-3E85-4DB1-85BE-70599A91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0165D-84A9-4C60-A756-A3242BCFC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Microsoft is not improving InfoPath anymore and support will continue until April 2023, so what will be the best replacement of InfoPath?</a:t>
            </a:r>
          </a:p>
          <a:p>
            <a:pPr marL="342900" indent="-342900">
              <a:buFontTx/>
              <a:buChar char="-"/>
            </a:pPr>
            <a:r>
              <a:rPr lang="en-US" dirty="0"/>
              <a:t>O365 Forms?</a:t>
            </a:r>
          </a:p>
          <a:p>
            <a:pPr marL="342900" indent="-342900">
              <a:buFontTx/>
              <a:buChar char="-"/>
            </a:pPr>
            <a:r>
              <a:rPr lang="en-US" dirty="0"/>
              <a:t>O365 PowerApps?</a:t>
            </a:r>
          </a:p>
          <a:p>
            <a:pPr marL="342900" indent="-342900">
              <a:buFontTx/>
              <a:buChar char="-"/>
            </a:pPr>
            <a:r>
              <a:rPr lang="en-US" dirty="0"/>
              <a:t>HTML5 forms?</a:t>
            </a:r>
          </a:p>
          <a:p>
            <a:pPr marL="342900" indent="-342900">
              <a:buFontTx/>
              <a:buChar char="-"/>
            </a:pPr>
            <a:r>
              <a:rPr lang="en-US" dirty="0"/>
              <a:t>SharePoint Lists (Modern UI)?</a:t>
            </a:r>
          </a:p>
          <a:p>
            <a:pPr marL="342900" indent="-342900">
              <a:buFontTx/>
              <a:buChar char="-"/>
            </a:pPr>
            <a:r>
              <a:rPr lang="en-US" dirty="0"/>
              <a:t>Third Party products?</a:t>
            </a:r>
          </a:p>
          <a:p>
            <a:pPr marL="342900" indent="-342900">
              <a:buFontTx/>
              <a:buChar char="-"/>
            </a:pPr>
            <a:endParaRPr lang="en-US" dirty="0"/>
          </a:p>
          <a:p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ECEAEF-0A37-44E6-B8D4-5E12A696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InfoPath Forms (2)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D43A56-4613-41A5-935B-5D9CB669A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2850" y="112909"/>
            <a:ext cx="723899" cy="612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189345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948650-42D6-43D1-BA88-F85F52C1C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©2017 Avanade Inc. All Rights Reserved.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B3C864-2FBC-4EE5-86B4-93EA60896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Full Trust Code migration challenges</a:t>
            </a:r>
          </a:p>
        </p:txBody>
      </p:sp>
    </p:spTree>
    <p:extLst>
      <p:ext uri="{BB962C8B-B14F-4D97-AF65-F5344CB8AC3E}">
        <p14:creationId xmlns:p14="http://schemas.microsoft.com/office/powerpoint/2010/main" val="119464769"/>
      </p:ext>
    </p:extLst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migration observations</a:t>
            </a:r>
          </a:p>
        </p:txBody>
      </p:sp>
    </p:spTree>
    <p:extLst>
      <p:ext uri="{BB962C8B-B14F-4D97-AF65-F5344CB8AC3E}">
        <p14:creationId xmlns:p14="http://schemas.microsoft.com/office/powerpoint/2010/main" val="510224091"/>
      </p:ext>
    </p:extLst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AE5CCD-3E85-4DB1-85BE-70599A91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0165D-84A9-4C60-A756-A3242BCFC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By default on SharePoint Online 500 major versions are kept in a document library, this is different than on-</a:t>
            </a:r>
            <a:r>
              <a:rPr lang="en-US" dirty="0" err="1"/>
              <a:t>prem</a:t>
            </a:r>
            <a:r>
              <a:rPr lang="en-US" dirty="0"/>
              <a:t> (no default)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contact </a:t>
            </a:r>
            <a:r>
              <a:rPr lang="en-US" dirty="0" err="1"/>
              <a:t>webpart</a:t>
            </a:r>
            <a:r>
              <a:rPr lang="en-US" dirty="0"/>
              <a:t> needs to be remediated as well post migration (from DOMAIN\username to the new user claim format)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access request e-mails need to be remediated as well post migration (from DOMAIN\username to the e-mail address)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Calendar overlays between site collections is not supported anymore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Audit reports are now split per 10K rows per Excel file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ECEAEF-0A37-44E6-B8D4-5E12A696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migration observations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6AFEF6-12D6-4D3E-A2AB-C4CF78DF9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2850" y="112909"/>
            <a:ext cx="723898" cy="612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91031315"/>
      </p:ext>
    </p:extLst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165511026"/>
      </p:ext>
    </p:extLst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AE5CCD-3E85-4DB1-85BE-70599A91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0165D-84A9-4C60-A756-A3242BCFC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 informed about the Full Trust Code components running in your farm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Run the SMAT Tool to assist you with identifying remediation area’s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Remediate as much as possible prior to the migration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PnP has tools to assist with this: </a:t>
            </a:r>
            <a:r>
              <a:rPr lang="en-US" dirty="0">
                <a:hlinkClick r:id="rId2"/>
              </a:rPr>
              <a:t>https://github.com/SharePoint/PnP-Transformation</a:t>
            </a:r>
            <a:r>
              <a:rPr lang="en-US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Have a support team available to remediate/assist end users quickly with items which can’t be remediated in advance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Inform users about area’s on their site which require their attention and keep them informed throughout the migration journey.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ECEAEF-0A37-44E6-B8D4-5E12A696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8628B1-DD39-4E0F-92B6-B56C55B60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8150" y="4173965"/>
            <a:ext cx="413385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20980"/>
      </p:ext>
    </p:extLst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ECEAEF-0A37-44E6-B8D4-5E12A696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557450505"/>
      </p:ext>
    </p:extLst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Thanks for attending!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EC387D-99B4-4721-8B29-38E5F2FFA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1207" y="6317161"/>
            <a:ext cx="495656" cy="365125"/>
          </a:xfrm>
        </p:spPr>
        <p:txBody>
          <a:bodyPr/>
          <a:lstStyle/>
          <a:p>
            <a:fld id="{3847DB54-D037-B84F-B6F1-2E8DA40D09AD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0B05EA-9A46-482A-B6B6-868F5B3365EE}"/>
              </a:ext>
            </a:extLst>
          </p:cNvPr>
          <p:cNvSpPr/>
          <p:nvPr/>
        </p:nvSpPr>
        <p:spPr>
          <a:xfrm>
            <a:off x="13373" y="6110231"/>
            <a:ext cx="12178627" cy="722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02A3F5-1880-4655-B532-973AAD6286E6}"/>
              </a:ext>
            </a:extLst>
          </p:cNvPr>
          <p:cNvSpPr txBox="1"/>
          <p:nvPr/>
        </p:nvSpPr>
        <p:spPr>
          <a:xfrm>
            <a:off x="739628" y="6337419"/>
            <a:ext cx="11294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>
                <a:solidFill>
                  <a:schemeClr val="accent1"/>
                </a:solidFill>
                <a:hlinkClick r:id="rId2"/>
              </a:rPr>
              <a:t>@timmermankevin</a:t>
            </a:r>
            <a:r>
              <a:rPr lang="nl-NL" sz="1800" dirty="0">
                <a:solidFill>
                  <a:schemeClr val="accent1"/>
                </a:solidFill>
              </a:rPr>
              <a:t>            </a:t>
            </a:r>
            <a:r>
              <a:rPr lang="nl-NL" sz="1800" dirty="0">
                <a:solidFill>
                  <a:schemeClr val="accent1"/>
                </a:solidFill>
                <a:hlinkClick r:id="rId3"/>
              </a:rPr>
              <a:t>www.timmerman.it</a:t>
            </a:r>
            <a:r>
              <a:rPr lang="nl-NL" sz="1800" dirty="0">
                <a:solidFill>
                  <a:schemeClr val="accent1"/>
                </a:solidFill>
              </a:rPr>
              <a:t>              </a:t>
            </a:r>
            <a:r>
              <a:rPr lang="nl-NL" sz="1800" dirty="0">
                <a:solidFill>
                  <a:schemeClr val="accent1"/>
                </a:solidFill>
                <a:hlinkClick r:id="rId4"/>
              </a:rPr>
              <a:t>timmermankevin</a:t>
            </a:r>
            <a:r>
              <a:rPr lang="nl-NL" sz="1800" dirty="0">
                <a:solidFill>
                  <a:schemeClr val="accent1"/>
                </a:solidFill>
              </a:rPr>
              <a:t>            </a:t>
            </a:r>
            <a:r>
              <a:rPr lang="nl-NL" sz="1800" dirty="0">
                <a:solidFill>
                  <a:schemeClr val="accent1"/>
                </a:solidFill>
                <a:hlinkClick r:id="rId5"/>
              </a:rPr>
              <a:t>kevin.timmerman@avanade.com</a:t>
            </a:r>
            <a:r>
              <a:rPr lang="nl-NL" sz="180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10" name="Picture 10" descr="http://www.dekeukenvantantecake.nl/images/stories/twitter-logoklein.jpg">
            <a:extLst>
              <a:ext uri="{FF2B5EF4-FFF2-40B4-BE49-F238E27FC236}">
                <a16:creationId xmlns:a16="http://schemas.microsoft.com/office/drawing/2014/main" id="{EE095897-C39D-4C4D-B037-A87A9F8A8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29" y="6260695"/>
            <a:ext cx="515304" cy="50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pixabay.com/static/uploads/photo/2012/04/24/23/17/rss-41072_960_720.png">
            <a:extLst>
              <a:ext uri="{FF2B5EF4-FFF2-40B4-BE49-F238E27FC236}">
                <a16:creationId xmlns:a16="http://schemas.microsoft.com/office/drawing/2014/main" id="{EE8B6729-85DE-4F2B-8E40-2887291E7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405" y="6291122"/>
            <a:ext cx="440887" cy="44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skio2016.at/images/2016/Intro_pictures/Youtube1.png">
            <a:extLst>
              <a:ext uri="{FF2B5EF4-FFF2-40B4-BE49-F238E27FC236}">
                <a16:creationId xmlns:a16="http://schemas.microsoft.com/office/drawing/2014/main" id="{0567A3C1-94EE-42F0-BFB9-D7A8C4682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127" y="6272033"/>
            <a:ext cx="489622" cy="48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www.angelo.edu/services/technology/network/email/images/logo-outlook.png">
            <a:extLst>
              <a:ext uri="{FF2B5EF4-FFF2-40B4-BE49-F238E27FC236}">
                <a16:creationId xmlns:a16="http://schemas.microsoft.com/office/drawing/2014/main" id="{605F66FA-E033-457B-B36A-B67ECC941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126" y="6298658"/>
            <a:ext cx="454888" cy="42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92C566-C6AE-475A-AC4F-57E8D2B67C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306" y="941375"/>
            <a:ext cx="9187642" cy="516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75456"/>
      </p:ext>
    </p:extLst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275244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AE5CCD-3E85-4DB1-85BE-70599A91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ECEAEF-0A37-44E6-B8D4-5E12A696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Full Trust Code migration approach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0A8951-AE9F-4488-9F87-1421A78F5B84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4869768" y="2202221"/>
            <a:ext cx="2058502" cy="525966"/>
          </a:xfrm>
          <a:prstGeom prst="rect">
            <a:avLst/>
          </a:prstGeom>
          <a:solidFill>
            <a:srgbClr val="00827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45696" rIns="91392" bIns="456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3376" fontAlgn="base">
              <a:spcBef>
                <a:spcPct val="0"/>
              </a:spcBef>
              <a:spcAft>
                <a:spcPct val="0"/>
              </a:spcAft>
            </a:pPr>
            <a:r>
              <a:rPr lang="en-US" sz="1699" dirty="0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  <a:tileRect/>
                </a:gradFill>
                <a:ea typeface="Segoe UI" pitchFamily="34" charset="0"/>
                <a:cs typeface="Segoe UI Semibold" panose="020B0702040204020203" pitchFamily="34" charset="0"/>
              </a:rPr>
              <a:t>Solution Planning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4D259-BE4A-410B-843E-99F0CA14D956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316501" y="2201812"/>
            <a:ext cx="2058502" cy="525966"/>
          </a:xfrm>
          <a:prstGeom prst="rect">
            <a:avLst/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45696" rIns="91392" bIns="456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3376" fontAlgn="base">
              <a:spcBef>
                <a:spcPct val="0"/>
              </a:spcBef>
              <a:spcAft>
                <a:spcPct val="0"/>
              </a:spcAft>
            </a:pPr>
            <a:r>
              <a:rPr lang="en-US" sz="1699" dirty="0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  <a:tileRect/>
                </a:gradFill>
                <a:ea typeface="Segoe UI" pitchFamily="34" charset="0"/>
                <a:cs typeface="Segoe UI Semibold" panose="020B0702040204020203" pitchFamily="34" charset="0"/>
              </a:rPr>
              <a:t>Readiness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E6EADD-893B-48BC-A8B4-D95985427F55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2586254" y="2201812"/>
            <a:ext cx="2058502" cy="525966"/>
          </a:xfrm>
          <a:prstGeom prst="rect">
            <a:avLst/>
          </a:prstGeom>
          <a:solidFill>
            <a:srgbClr val="007FDE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45696" rIns="91392" bIns="456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3376" fontAlgn="base">
              <a:spcBef>
                <a:spcPct val="0"/>
              </a:spcBef>
              <a:spcAft>
                <a:spcPct val="0"/>
              </a:spcAft>
            </a:pPr>
            <a:r>
              <a:rPr lang="en-US" sz="1699" dirty="0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  <a:tileRect/>
                </a:gradFill>
                <a:ea typeface="Segoe UI" pitchFamily="34" charset="0"/>
                <a:cs typeface="Segoe UI Semibold" panose="020B0702040204020203" pitchFamily="34" charset="0"/>
              </a:rPr>
              <a:t>Solution Assessment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7594C5-5C12-4776-AF20-16445A023D09}"/>
              </a:ext>
            </a:extLst>
          </p:cNvPr>
          <p:cNvSpPr/>
          <p:nvPr/>
        </p:nvSpPr>
        <p:spPr bwMode="auto">
          <a:xfrm>
            <a:off x="315567" y="2727778"/>
            <a:ext cx="2051993" cy="176798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08" tIns="45708" rIns="45708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664" indent="-285664" defTabSz="9138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rPr>
              <a:t>Obtain proper understanding on the app model </a:t>
            </a:r>
          </a:p>
          <a:p>
            <a:pPr marL="285664" indent="-285664" defTabSz="9138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rPr>
              <a:t>Hosting decisions</a:t>
            </a:r>
          </a:p>
          <a:p>
            <a:pPr marL="285664" indent="-285664" defTabSz="9138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ea typeface="Segoe UI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12BECB-51B0-4E0E-AB5E-E24CA8CEA257}"/>
              </a:ext>
            </a:extLst>
          </p:cNvPr>
          <p:cNvSpPr/>
          <p:nvPr/>
        </p:nvSpPr>
        <p:spPr bwMode="auto">
          <a:xfrm>
            <a:off x="2592572" y="2720377"/>
            <a:ext cx="2045557" cy="176798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08" tIns="45708" rIns="45708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664" indent="-285664" defTabSz="9138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rPr>
              <a:t>Solution package assessment one by one</a:t>
            </a:r>
          </a:p>
          <a:p>
            <a:pPr marL="285664" indent="-285664" defTabSz="9138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rPr>
              <a:t>Can be partly automated with existing tooling</a:t>
            </a:r>
          </a:p>
          <a:p>
            <a:pPr marL="285664" indent="-285664" defTabSz="9138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rPr>
              <a:t>Analyze requirements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F279F1-3D81-40A4-B5E4-4A29ACEEDBBA}"/>
              </a:ext>
            </a:extLst>
          </p:cNvPr>
          <p:cNvSpPr/>
          <p:nvPr/>
        </p:nvSpPr>
        <p:spPr bwMode="auto">
          <a:xfrm>
            <a:off x="4878665" y="2728187"/>
            <a:ext cx="2044373" cy="176798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08" tIns="45708" rIns="45708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664" indent="-285664" defTabSz="9138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rPr>
              <a:t>Initial high level planning based on functional and business requirements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0F8CDA-1E21-48BA-9AA1-A1D359444EEE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7578197" y="2203452"/>
            <a:ext cx="2058322" cy="533624"/>
          </a:xfrm>
          <a:prstGeom prst="rect">
            <a:avLst/>
          </a:prstGeom>
          <a:solidFill>
            <a:schemeClr val="accent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45696" rIns="91392" bIns="456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3376" fontAlgn="base">
              <a:spcBef>
                <a:spcPct val="0"/>
              </a:spcBef>
              <a:spcAft>
                <a:spcPct val="0"/>
              </a:spcAft>
            </a:pPr>
            <a:r>
              <a:rPr lang="en-US" sz="1699" dirty="0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  <a:tileRect/>
                </a:gradFill>
                <a:ea typeface="Segoe UI" pitchFamily="34" charset="0"/>
                <a:cs typeface="Segoe UI Semibold" panose="020B0702040204020203" pitchFamily="34" charset="0"/>
              </a:rPr>
              <a:t>Development &amp; Testing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351666-5E24-47C8-8078-4CD3FA576A7F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9868129" y="2203452"/>
            <a:ext cx="2043273" cy="533624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92" tIns="45696" rIns="91392" bIns="456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3376" fontAlgn="base">
              <a:spcBef>
                <a:spcPct val="0"/>
              </a:spcBef>
              <a:spcAft>
                <a:spcPct val="0"/>
              </a:spcAft>
            </a:pPr>
            <a:r>
              <a:rPr lang="en-US" sz="1699" dirty="0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  <a:tileRect/>
                </a:gradFill>
                <a:ea typeface="Segoe UI" pitchFamily="34" charset="0"/>
                <a:cs typeface="Segoe UI Semibold" panose="020B0702040204020203" pitchFamily="34" charset="0"/>
              </a:rPr>
              <a:t>Deployment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1ED961C-1D74-47DE-95BD-007E50829B94}"/>
              </a:ext>
            </a:extLst>
          </p:cNvPr>
          <p:cNvSpPr/>
          <p:nvPr/>
        </p:nvSpPr>
        <p:spPr bwMode="auto">
          <a:xfrm>
            <a:off x="7583612" y="2729186"/>
            <a:ext cx="2045258" cy="179372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08" tIns="45708" rIns="45708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664" indent="-285664" defTabSz="9138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rPr>
              <a:t>Detailed technical planning</a:t>
            </a:r>
          </a:p>
          <a:p>
            <a:pPr marL="285664" indent="-285664" defTabSz="9138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rPr>
              <a:t>Actual development and testing based on previous steps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98D57F-4B28-45D1-B698-75FA759EAF51}"/>
              </a:ext>
            </a:extLst>
          </p:cNvPr>
          <p:cNvSpPr/>
          <p:nvPr/>
        </p:nvSpPr>
        <p:spPr bwMode="auto">
          <a:xfrm>
            <a:off x="9874662" y="2735357"/>
            <a:ext cx="2036740" cy="179372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08" tIns="45708" rIns="45708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664" indent="-285664" defTabSz="9138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rPr>
              <a:t>Deployment of apps</a:t>
            </a:r>
          </a:p>
          <a:p>
            <a:pPr marL="285664" indent="-285664" defTabSz="9138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rPr>
              <a:t>Transforming content</a:t>
            </a:r>
          </a:p>
          <a:p>
            <a:pPr marL="285664" indent="-285664" defTabSz="9138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" pitchFamily="34" charset="0"/>
                <a:cs typeface="Segoe UI Light" panose="020B0502040204020203" pitchFamily="34" charset="0"/>
              </a:rPr>
              <a:t>Retracting solutions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DBC3E58-CF90-4603-AF80-D33127678B90}"/>
              </a:ext>
            </a:extLst>
          </p:cNvPr>
          <p:cNvCxnSpPr/>
          <p:nvPr/>
        </p:nvCxnSpPr>
        <p:spPr>
          <a:xfrm>
            <a:off x="1677279" y="5222889"/>
            <a:ext cx="8381529" cy="10271"/>
          </a:xfrm>
          <a:prstGeom prst="straightConnector1">
            <a:avLst/>
          </a:prstGeom>
          <a:ln w="130175">
            <a:solidFill>
              <a:schemeClr val="tx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6831C1-0F45-4EC8-B7B5-43762CB6D0F7}"/>
              </a:ext>
            </a:extLst>
          </p:cNvPr>
          <p:cNvCxnSpPr/>
          <p:nvPr/>
        </p:nvCxnSpPr>
        <p:spPr>
          <a:xfrm flipH="1">
            <a:off x="6996137" y="2001868"/>
            <a:ext cx="480401" cy="2793791"/>
          </a:xfrm>
          <a:prstGeom prst="line">
            <a:avLst/>
          </a:prstGeom>
          <a:ln w="34925">
            <a:solidFill>
              <a:schemeClr val="accent1"/>
            </a:solidFill>
            <a:prstDash val="dash"/>
            <a:headEnd type="oval"/>
            <a:tailEnd type="oval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245A62AC-F53A-4EF4-90B4-70773D9941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72850" y="112909"/>
            <a:ext cx="723900" cy="612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534189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46C1B7-EF23-4740-9A76-0D935FE12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DB54-D037-B84F-B6F1-2E8DA40D09A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07BEC0-C855-46BB-9625-DF3C23081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5586"/>
            <a:ext cx="12192000" cy="85315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9DC23B-A678-4D2D-A2C0-DF15365024E1}"/>
              </a:ext>
            </a:extLst>
          </p:cNvPr>
          <p:cNvSpPr/>
          <p:nvPr/>
        </p:nvSpPr>
        <p:spPr bwMode="auto">
          <a:xfrm>
            <a:off x="1178397" y="647625"/>
            <a:ext cx="5938500" cy="1857528"/>
          </a:xfrm>
          <a:prstGeom prst="rect">
            <a:avLst/>
          </a:prstGeom>
          <a:solidFill>
            <a:srgbClr val="DC3C00">
              <a:alpha val="8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9548" tIns="103639" rIns="129548" bIns="103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60535" fontAlgn="base">
              <a:lnSpc>
                <a:spcPct val="90000"/>
              </a:lnSpc>
              <a:spcBef>
                <a:spcPct val="0"/>
              </a:spcBef>
              <a:spcAft>
                <a:spcPts val="213"/>
              </a:spcAft>
            </a:pPr>
            <a:r>
              <a:rPr lang="fi-FI" sz="540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What do you really want to achieve?</a:t>
            </a:r>
            <a:endParaRPr lang="en-US" sz="5400" spc="-50" dirty="0">
              <a:solidFill>
                <a:srgbClr val="FFFFFF"/>
              </a:solidFill>
              <a:latin typeface="Segoe UI Light" panose="020B0502040204020203" pitchFamily="34" charset="0"/>
              <a:ea typeface="Segoe UI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187113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T_TILE" val="YE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T_TILE" val="YES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T_TILE" val="YES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T_TILE" val="YES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T_TILE" val="YES"/>
</p:tagLst>
</file>

<file path=ppt/theme/theme1.xml><?xml version="1.0" encoding="utf-8"?>
<a:theme xmlns:a="http://schemas.openxmlformats.org/drawingml/2006/main" name="Highly Confidential">
  <a:themeElements>
    <a:clrScheme name="Avanade FY17">
      <a:dk1>
        <a:srgbClr val="595959"/>
      </a:dk1>
      <a:lt1>
        <a:sysClr val="window" lastClr="FFFFFF"/>
      </a:lt1>
      <a:dk2>
        <a:srgbClr val="FF5800"/>
      </a:dk2>
      <a:lt2>
        <a:srgbClr val="E7E6E6"/>
      </a:lt2>
      <a:accent1>
        <a:srgbClr val="FF5800"/>
      </a:accent1>
      <a:accent2>
        <a:srgbClr val="CE056A"/>
      </a:accent2>
      <a:accent3>
        <a:srgbClr val="C80000"/>
      </a:accent3>
      <a:accent4>
        <a:srgbClr val="FFB414"/>
      </a:accent4>
      <a:accent5>
        <a:srgbClr val="47800A"/>
      </a:accent5>
      <a:accent6>
        <a:srgbClr val="008376"/>
      </a:accent6>
      <a:hlink>
        <a:srgbClr val="FF5800"/>
      </a:hlink>
      <a:folHlink>
        <a:srgbClr val="890078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vanade_Flame - Ryan Version 4.potx" id="{91C14EF7-BE79-4951-A390-565FECBF8C82}" vid="{05E55427-2824-4AD3-8E76-5A8228582B69}"/>
    </a:ext>
  </a:extLst>
</a:theme>
</file>

<file path=ppt/theme/theme2.xml><?xml version="1.0" encoding="utf-8"?>
<a:theme xmlns:a="http://schemas.openxmlformats.org/drawingml/2006/main" name="Confidential">
  <a:themeElements>
    <a:clrScheme name="Avanade FY17">
      <a:dk1>
        <a:srgbClr val="595959"/>
      </a:dk1>
      <a:lt1>
        <a:sysClr val="window" lastClr="FFFFFF"/>
      </a:lt1>
      <a:dk2>
        <a:srgbClr val="FF5800"/>
      </a:dk2>
      <a:lt2>
        <a:srgbClr val="E7E6E6"/>
      </a:lt2>
      <a:accent1>
        <a:srgbClr val="FF5800"/>
      </a:accent1>
      <a:accent2>
        <a:srgbClr val="CE056A"/>
      </a:accent2>
      <a:accent3>
        <a:srgbClr val="C80000"/>
      </a:accent3>
      <a:accent4>
        <a:srgbClr val="FFB414"/>
      </a:accent4>
      <a:accent5>
        <a:srgbClr val="47800A"/>
      </a:accent5>
      <a:accent6>
        <a:srgbClr val="008376"/>
      </a:accent6>
      <a:hlink>
        <a:srgbClr val="FF5800"/>
      </a:hlink>
      <a:folHlink>
        <a:srgbClr val="890078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vanade_Flame - Ryan Version 4.potx" id="{91C14EF7-BE79-4951-A390-565FECBF8C82}" vid="{A25862F5-F17A-49EE-A2CA-76F61E691E3D}"/>
    </a:ext>
  </a:extLst>
</a:theme>
</file>

<file path=ppt/theme/theme3.xml><?xml version="1.0" encoding="utf-8"?>
<a:theme xmlns:a="http://schemas.openxmlformats.org/drawingml/2006/main" name="Restricted">
  <a:themeElements>
    <a:clrScheme name="Avanade FY17">
      <a:dk1>
        <a:srgbClr val="595959"/>
      </a:dk1>
      <a:lt1>
        <a:sysClr val="window" lastClr="FFFFFF"/>
      </a:lt1>
      <a:dk2>
        <a:srgbClr val="FF5800"/>
      </a:dk2>
      <a:lt2>
        <a:srgbClr val="E7E6E6"/>
      </a:lt2>
      <a:accent1>
        <a:srgbClr val="FF5800"/>
      </a:accent1>
      <a:accent2>
        <a:srgbClr val="CE056A"/>
      </a:accent2>
      <a:accent3>
        <a:srgbClr val="C80000"/>
      </a:accent3>
      <a:accent4>
        <a:srgbClr val="FFB414"/>
      </a:accent4>
      <a:accent5>
        <a:srgbClr val="47800A"/>
      </a:accent5>
      <a:accent6>
        <a:srgbClr val="008376"/>
      </a:accent6>
      <a:hlink>
        <a:srgbClr val="FF5800"/>
      </a:hlink>
      <a:folHlink>
        <a:srgbClr val="890078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vanade_Flame - Ryan Version 4.potx" id="{91C14EF7-BE79-4951-A390-565FECBF8C82}" vid="{4870FACA-32E6-4D43-93DE-EC381F29E32B}"/>
    </a:ext>
  </a:extLst>
</a:theme>
</file>

<file path=ppt/theme/theme4.xml><?xml version="1.0" encoding="utf-8"?>
<a:theme xmlns:a="http://schemas.openxmlformats.org/drawingml/2006/main" name="Unrestricted">
  <a:themeElements>
    <a:clrScheme name="Avanade FY17">
      <a:dk1>
        <a:srgbClr val="595959"/>
      </a:dk1>
      <a:lt1>
        <a:sysClr val="window" lastClr="FFFFFF"/>
      </a:lt1>
      <a:dk2>
        <a:srgbClr val="FF5800"/>
      </a:dk2>
      <a:lt2>
        <a:srgbClr val="E7E6E6"/>
      </a:lt2>
      <a:accent1>
        <a:srgbClr val="FF5800"/>
      </a:accent1>
      <a:accent2>
        <a:srgbClr val="CE056A"/>
      </a:accent2>
      <a:accent3>
        <a:srgbClr val="C80000"/>
      </a:accent3>
      <a:accent4>
        <a:srgbClr val="FFB414"/>
      </a:accent4>
      <a:accent5>
        <a:srgbClr val="47800A"/>
      </a:accent5>
      <a:accent6>
        <a:srgbClr val="008376"/>
      </a:accent6>
      <a:hlink>
        <a:srgbClr val="FF5800"/>
      </a:hlink>
      <a:folHlink>
        <a:srgbClr val="890078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vanade_Flame - Ryan Version 4.potx" id="{91C14EF7-BE79-4951-A390-565FECBF8C82}" vid="{BD95696D-C382-4E0F-8404-A6BC377A720D}"/>
    </a:ext>
  </a:extLst>
</a:theme>
</file>

<file path=ppt/theme/theme5.xml><?xml version="1.0" encoding="utf-8"?>
<a:theme xmlns:a="http://schemas.openxmlformats.org/drawingml/2006/main" name="Title Slides">
  <a:themeElements>
    <a:clrScheme name="Avanade FY17">
      <a:dk1>
        <a:srgbClr val="595959"/>
      </a:dk1>
      <a:lt1>
        <a:sysClr val="window" lastClr="FFFFFF"/>
      </a:lt1>
      <a:dk2>
        <a:srgbClr val="FF5800"/>
      </a:dk2>
      <a:lt2>
        <a:srgbClr val="E7E6E6"/>
      </a:lt2>
      <a:accent1>
        <a:srgbClr val="FF5800"/>
      </a:accent1>
      <a:accent2>
        <a:srgbClr val="CE056A"/>
      </a:accent2>
      <a:accent3>
        <a:srgbClr val="C80000"/>
      </a:accent3>
      <a:accent4>
        <a:srgbClr val="FFB414"/>
      </a:accent4>
      <a:accent5>
        <a:srgbClr val="47800A"/>
      </a:accent5>
      <a:accent6>
        <a:srgbClr val="008376"/>
      </a:accent6>
      <a:hlink>
        <a:srgbClr val="FF5800"/>
      </a:hlink>
      <a:folHlink>
        <a:srgbClr val="890078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vanade_Flame - Ryan Version 4.potx" id="{91C14EF7-BE79-4951-A390-565FECBF8C82}" vid="{7EC7B670-8744-4E70-A9C9-ABC95EB09375}"/>
    </a:ext>
  </a:extLst>
</a:theme>
</file>

<file path=ppt/theme/theme6.xml><?xml version="1.0" encoding="utf-8"?>
<a:theme xmlns:a="http://schemas.openxmlformats.org/drawingml/2006/main" name="Avanade Images">
  <a:themeElements>
    <a:clrScheme name="Avanade FY17">
      <a:dk1>
        <a:srgbClr val="595959"/>
      </a:dk1>
      <a:lt1>
        <a:sysClr val="window" lastClr="FFFFFF"/>
      </a:lt1>
      <a:dk2>
        <a:srgbClr val="FF5800"/>
      </a:dk2>
      <a:lt2>
        <a:srgbClr val="E7E6E6"/>
      </a:lt2>
      <a:accent1>
        <a:srgbClr val="FF5800"/>
      </a:accent1>
      <a:accent2>
        <a:srgbClr val="CE056A"/>
      </a:accent2>
      <a:accent3>
        <a:srgbClr val="C80000"/>
      </a:accent3>
      <a:accent4>
        <a:srgbClr val="FFB414"/>
      </a:accent4>
      <a:accent5>
        <a:srgbClr val="47800A"/>
      </a:accent5>
      <a:accent6>
        <a:srgbClr val="008376"/>
      </a:accent6>
      <a:hlink>
        <a:srgbClr val="FF5800"/>
      </a:hlink>
      <a:folHlink>
        <a:srgbClr val="890078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vanade_Solar - Ryan Version 2.potx" id="{741F334F-F7D0-4B5E-A15A-0E706075CA2C}" vid="{8689BE00-BD7D-419B-B423-5D5C43D0CBE5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Avanade Flame PPT Template July 2017</Template>
  <TotalTime>0</TotalTime>
  <Words>3889</Words>
  <Application>Microsoft Office PowerPoint</Application>
  <PresentationFormat>Widescreen</PresentationFormat>
  <Paragraphs>604</Paragraphs>
  <Slides>76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90" baseType="lpstr">
      <vt:lpstr>Arial</vt:lpstr>
      <vt:lpstr>Calibri</vt:lpstr>
      <vt:lpstr>Courier New</vt:lpstr>
      <vt:lpstr>Segoe UI</vt:lpstr>
      <vt:lpstr>Segoe UI Light</vt:lpstr>
      <vt:lpstr>Segoe UI Semibold</vt:lpstr>
      <vt:lpstr>Wingdings</vt:lpstr>
      <vt:lpstr>Highly Confidential</vt:lpstr>
      <vt:lpstr>Confidential</vt:lpstr>
      <vt:lpstr>Restricted</vt:lpstr>
      <vt:lpstr>Unrestricted</vt:lpstr>
      <vt:lpstr>Title Slides</vt:lpstr>
      <vt:lpstr>Avanade Images</vt:lpstr>
      <vt:lpstr>Macro-Enabled Worksheet</vt:lpstr>
      <vt:lpstr>PowerPoint Presentation</vt:lpstr>
      <vt:lpstr>Migrating your customizations from On-Prem to SharePoint Online</vt:lpstr>
      <vt:lpstr>Meet the speaker</vt:lpstr>
      <vt:lpstr>Agenda</vt:lpstr>
      <vt:lpstr>SharePoint Development Introduction</vt:lpstr>
      <vt:lpstr>SharePoint Development Introduction</vt:lpstr>
      <vt:lpstr>Full Trust Code migration challenges</vt:lpstr>
      <vt:lpstr>Full Trust Code migration approach</vt:lpstr>
      <vt:lpstr>PowerPoint Presentation</vt:lpstr>
      <vt:lpstr>Typical Full Trust Code functionality</vt:lpstr>
      <vt:lpstr>Use SharePoint Patterns &amp; Practices Framework</vt:lpstr>
      <vt:lpstr>Identify potential migration challenges</vt:lpstr>
      <vt:lpstr>How to identify (FTC) challenges</vt:lpstr>
      <vt:lpstr>SharePoint Migration Assessment Tool</vt:lpstr>
      <vt:lpstr>SharePoint Migration Assessment Tool (2)</vt:lpstr>
      <vt:lpstr>SharePoint Migration Assessment Tool (3)</vt:lpstr>
      <vt:lpstr>Remediation challenges</vt:lpstr>
      <vt:lpstr>Site branding</vt:lpstr>
      <vt:lpstr>Custom master page vs. (O365) theme</vt:lpstr>
      <vt:lpstr>Custom master page vs. (O365) theme (2)</vt:lpstr>
      <vt:lpstr>Remediation strategy</vt:lpstr>
      <vt:lpstr>Custom Web Controls &amp; Web Parts</vt:lpstr>
      <vt:lpstr>Custom Web Controls &amp; Web Parts</vt:lpstr>
      <vt:lpstr>Remediation strategy</vt:lpstr>
      <vt:lpstr>Custom User Profile Properties</vt:lpstr>
      <vt:lpstr>Custom User Profile Properties – on-prem</vt:lpstr>
      <vt:lpstr>Custom User Profile Properties - SPO</vt:lpstr>
      <vt:lpstr>Remediation strategy</vt:lpstr>
      <vt:lpstr>Timer Jobs</vt:lpstr>
      <vt:lpstr>Timer Jobs</vt:lpstr>
      <vt:lpstr>Remediation strategy</vt:lpstr>
      <vt:lpstr>Event Receivers</vt:lpstr>
      <vt:lpstr>Event Receivers</vt:lpstr>
      <vt:lpstr>Remediation strategy</vt:lpstr>
      <vt:lpstr>Connected Application migration challenges</vt:lpstr>
      <vt:lpstr>What is a Connected Application</vt:lpstr>
      <vt:lpstr>(Connected) Application considerations</vt:lpstr>
      <vt:lpstr>Connected Applications</vt:lpstr>
      <vt:lpstr>Handling throttling and network outages</vt:lpstr>
      <vt:lpstr>Content migration challenges</vt:lpstr>
      <vt:lpstr>Remediation challenges</vt:lpstr>
      <vt:lpstr>Custom Field Types, Site Definitions and List Definitions</vt:lpstr>
      <vt:lpstr>Custom Field Types, Site Definitions and List Definitions</vt:lpstr>
      <vt:lpstr>Sandbox Solutions</vt:lpstr>
      <vt:lpstr>Sandbox Solutions</vt:lpstr>
      <vt:lpstr>Remediation strategy</vt:lpstr>
      <vt:lpstr>List Templates</vt:lpstr>
      <vt:lpstr>List Templates</vt:lpstr>
      <vt:lpstr>List Templates – Approach 2</vt:lpstr>
      <vt:lpstr>List Templates – Approach 2 example</vt:lpstr>
      <vt:lpstr>Large Lists</vt:lpstr>
      <vt:lpstr>Large Lists</vt:lpstr>
      <vt:lpstr>Remediation Strategy</vt:lpstr>
      <vt:lpstr>Large List Views</vt:lpstr>
      <vt:lpstr>Large List Views</vt:lpstr>
      <vt:lpstr>Remediation Strategy</vt:lpstr>
      <vt:lpstr>Running Workflows</vt:lpstr>
      <vt:lpstr>Running Workflows</vt:lpstr>
      <vt:lpstr>Workflow Definitions</vt:lpstr>
      <vt:lpstr>Workflow Definitions</vt:lpstr>
      <vt:lpstr>Workflow examples</vt:lpstr>
      <vt:lpstr>Workflow Definitions (2)</vt:lpstr>
      <vt:lpstr>Workflow Definitions (3)</vt:lpstr>
      <vt:lpstr>Workflow Definitions (4)</vt:lpstr>
      <vt:lpstr>Workflow Definitions (5)</vt:lpstr>
      <vt:lpstr>Other Workflow Observations</vt:lpstr>
      <vt:lpstr>InfoPath Forms</vt:lpstr>
      <vt:lpstr>InfoPath Forms</vt:lpstr>
      <vt:lpstr>InfoPath Forms (2)</vt:lpstr>
      <vt:lpstr>Other migration observations</vt:lpstr>
      <vt:lpstr>Other migration observations</vt:lpstr>
      <vt:lpstr>Summary</vt:lpstr>
      <vt:lpstr>Summary</vt:lpstr>
      <vt:lpstr>Questions?</vt:lpstr>
      <vt:lpstr>Thanks for attending!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2017-08-26T13:32:10Z</dcterms:created>
  <dcterms:modified xsi:type="dcterms:W3CDTF">2017-10-26T08:51:31Z</dcterms:modified>
  <cp:category/>
</cp:coreProperties>
</file>