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media/image8.jpg" ContentType="image/jpeg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172" r:id="rId4"/>
  </p:sldMasterIdLst>
  <p:notesMasterIdLst>
    <p:notesMasterId r:id="rId32"/>
  </p:notesMasterIdLst>
  <p:handoutMasterIdLst>
    <p:handoutMasterId r:id="rId33"/>
  </p:handoutMasterIdLst>
  <p:sldIdLst>
    <p:sldId id="440" r:id="rId5"/>
    <p:sldId id="406" r:id="rId6"/>
    <p:sldId id="407" r:id="rId7"/>
    <p:sldId id="412" r:id="rId8"/>
    <p:sldId id="414" r:id="rId9"/>
    <p:sldId id="418" r:id="rId10"/>
    <p:sldId id="419" r:id="rId11"/>
    <p:sldId id="420" r:id="rId12"/>
    <p:sldId id="421" r:id="rId13"/>
    <p:sldId id="422" r:id="rId14"/>
    <p:sldId id="423" r:id="rId15"/>
    <p:sldId id="424" r:id="rId16"/>
    <p:sldId id="425" r:id="rId17"/>
    <p:sldId id="426" r:id="rId18"/>
    <p:sldId id="427" r:id="rId19"/>
    <p:sldId id="439" r:id="rId20"/>
    <p:sldId id="428" r:id="rId21"/>
    <p:sldId id="429" r:id="rId22"/>
    <p:sldId id="432" r:id="rId23"/>
    <p:sldId id="431" r:id="rId24"/>
    <p:sldId id="433" r:id="rId25"/>
    <p:sldId id="416" r:id="rId26"/>
    <p:sldId id="435" r:id="rId27"/>
    <p:sldId id="436" r:id="rId28"/>
    <p:sldId id="437" r:id="rId29"/>
    <p:sldId id="434" r:id="rId30"/>
    <p:sldId id="438" r:id="rId31"/>
  </p:sldIdLst>
  <p:sldSz cx="12188825" cy="6858000"/>
  <p:notesSz cx="9926638" cy="6797675"/>
  <p:defaultTextStyle>
    <a:defPPr>
      <a:defRPr lang="en-US"/>
    </a:defPPr>
    <a:lvl1pPr marL="0" algn="l" defTabSz="607673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1pPr>
    <a:lvl2pPr marL="607673" algn="l" defTabSz="607673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2pPr>
    <a:lvl3pPr marL="1215346" algn="l" defTabSz="607673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3pPr>
    <a:lvl4pPr marL="1823018" algn="l" defTabSz="607673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4pPr>
    <a:lvl5pPr marL="2430685" algn="l" defTabSz="607673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5pPr>
    <a:lvl6pPr marL="3038345" algn="l" defTabSz="607673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6pPr>
    <a:lvl7pPr marL="3646032" algn="l" defTabSz="607673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7pPr>
    <a:lvl8pPr marL="4253689" algn="l" defTabSz="607673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8pPr>
    <a:lvl9pPr marL="4861345" algn="l" defTabSz="607673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576">
          <p15:clr>
            <a:srgbClr val="A4A3A4"/>
          </p15:clr>
        </p15:guide>
        <p15:guide id="2" orient="horz" pos="4224">
          <p15:clr>
            <a:srgbClr val="A4A3A4"/>
          </p15:clr>
        </p15:guide>
        <p15:guide id="3" orient="horz" pos="3744">
          <p15:clr>
            <a:srgbClr val="A4A3A4"/>
          </p15:clr>
        </p15:guide>
        <p15:guide id="4" orient="horz" pos="768">
          <p15:clr>
            <a:srgbClr val="A4A3A4"/>
          </p15:clr>
        </p15:guide>
        <p15:guide id="5" orient="horz" pos="164" userDrawn="1">
          <p15:clr>
            <a:srgbClr val="A4A3A4"/>
          </p15:clr>
        </p15:guide>
        <p15:guide id="6" orient="horz" pos="3232">
          <p15:clr>
            <a:srgbClr val="A4A3A4"/>
          </p15:clr>
        </p15:guide>
        <p15:guide id="7" pos="3935">
          <p15:clr>
            <a:srgbClr val="A4A3A4"/>
          </p15:clr>
        </p15:guide>
        <p15:guide id="8" pos="287">
          <p15:clr>
            <a:srgbClr val="A4A3A4"/>
          </p15:clr>
        </p15:guide>
        <p15:guide id="9" pos="7391">
          <p15:clr>
            <a:srgbClr val="A4A3A4"/>
          </p15:clr>
        </p15:guide>
        <p15:guide id="10" pos="863">
          <p15:clr>
            <a:srgbClr val="A4A3A4"/>
          </p15:clr>
        </p15:guide>
        <p15:guide id="11" pos="6815">
          <p15:clr>
            <a:srgbClr val="A4A3A4"/>
          </p15:clr>
        </p15:guide>
        <p15:guide id="12" pos="3839">
          <p15:clr>
            <a:srgbClr val="A4A3A4"/>
          </p15:clr>
        </p15:guide>
        <p15:guide id="13" pos="3743">
          <p15:clr>
            <a:srgbClr val="A4A3A4"/>
          </p15:clr>
        </p15:guide>
        <p15:guide id="14" orient="horz" pos="595">
          <p15:clr>
            <a:srgbClr val="A4A3A4"/>
          </p15:clr>
        </p15:guide>
        <p15:guide id="15" orient="horz" pos="3760">
          <p15:clr>
            <a:srgbClr val="A4A3A4"/>
          </p15:clr>
        </p15:guide>
        <p15:guide id="16" orient="horz" pos="688">
          <p15:clr>
            <a:srgbClr val="A4A3A4"/>
          </p15:clr>
        </p15:guide>
        <p15:guide id="17" orient="horz" pos="3067">
          <p15:clr>
            <a:srgbClr val="A4A3A4"/>
          </p15:clr>
        </p15:guide>
        <p15:guide id="18" orient="horz" pos="1385">
          <p15:clr>
            <a:srgbClr val="A4A3A4"/>
          </p15:clr>
        </p15:guide>
        <p15:guide id="19" orient="horz" pos="1484">
          <p15:clr>
            <a:srgbClr val="A4A3A4"/>
          </p15:clr>
        </p15:guide>
        <p15:guide id="20" orient="horz" pos="2175">
          <p15:clr>
            <a:srgbClr val="A4A3A4"/>
          </p15:clr>
        </p15:guide>
        <p15:guide id="21" orient="horz" pos="2275">
          <p15:clr>
            <a:srgbClr val="A4A3A4"/>
          </p15:clr>
        </p15:guide>
        <p15:guide id="22" orient="horz" pos="2976">
          <p15:clr>
            <a:srgbClr val="A4A3A4"/>
          </p15:clr>
        </p15:guide>
        <p15:guide id="23" orient="horz" pos="259">
          <p15:clr>
            <a:srgbClr val="A4A3A4"/>
          </p15:clr>
        </p15:guide>
        <p15:guide id="24" orient="horz" pos="3393">
          <p15:clr>
            <a:srgbClr val="A4A3A4"/>
          </p15:clr>
        </p15:guide>
        <p15:guide id="25" pos="3883">
          <p15:clr>
            <a:srgbClr val="A4A3A4"/>
          </p15:clr>
        </p15:guide>
        <p15:guide id="26" pos="248">
          <p15:clr>
            <a:srgbClr val="A4A3A4"/>
          </p15:clr>
        </p15:guide>
        <p15:guide id="27" pos="7423">
          <p15:clr>
            <a:srgbClr val="A4A3A4"/>
          </p15:clr>
        </p15:guide>
        <p15:guide id="28" pos="711">
          <p15:clr>
            <a:srgbClr val="A4A3A4"/>
          </p15:clr>
        </p15:guide>
        <p15:guide id="29" pos="6958">
          <p15:clr>
            <a:srgbClr val="A4A3A4"/>
          </p15:clr>
        </p15:guide>
        <p15:guide id="30" pos="3833">
          <p15:clr>
            <a:srgbClr val="A4A3A4"/>
          </p15:clr>
        </p15:guide>
        <p15:guide id="31" pos="3783">
          <p15:clr>
            <a:srgbClr val="A4A3A4"/>
          </p15:clr>
        </p15:guide>
        <p15:guide id="32" pos="1407">
          <p15:clr>
            <a:srgbClr val="A4A3A4"/>
          </p15:clr>
        </p15:guide>
        <p15:guide id="33" pos="1508">
          <p15:clr>
            <a:srgbClr val="A4A3A4"/>
          </p15:clr>
        </p15:guide>
        <p15:guide id="34" pos="2199">
          <p15:clr>
            <a:srgbClr val="A4A3A4"/>
          </p15:clr>
        </p15:guide>
        <p15:guide id="35" pos="2297">
          <p15:clr>
            <a:srgbClr val="A4A3A4"/>
          </p15:clr>
        </p15:guide>
        <p15:guide id="36" pos="2990">
          <p15:clr>
            <a:srgbClr val="A4A3A4"/>
          </p15:clr>
        </p15:guide>
        <p15:guide id="37" pos="3091">
          <p15:clr>
            <a:srgbClr val="A4A3A4"/>
          </p15:clr>
        </p15:guide>
        <p15:guide id="38" pos="4579">
          <p15:clr>
            <a:srgbClr val="A4A3A4"/>
          </p15:clr>
        </p15:guide>
        <p15:guide id="39" pos="4675">
          <p15:clr>
            <a:srgbClr val="A4A3A4"/>
          </p15:clr>
        </p15:guide>
        <p15:guide id="40" pos="5371">
          <p15:clr>
            <a:srgbClr val="A4A3A4"/>
          </p15:clr>
        </p15:guide>
        <p15:guide id="41" pos="5467">
          <p15:clr>
            <a:srgbClr val="A4A3A4"/>
          </p15:clr>
        </p15:guide>
        <p15:guide id="42" pos="6163">
          <p15:clr>
            <a:srgbClr val="A4A3A4"/>
          </p15:clr>
        </p15:guide>
        <p15:guide id="43" pos="6264">
          <p15:clr>
            <a:srgbClr val="A4A3A4"/>
          </p15:clr>
        </p15:guide>
        <p15:guide id="44" pos="3799">
          <p15:clr>
            <a:srgbClr val="A4A3A4"/>
          </p15:clr>
        </p15:guide>
        <p15:guide id="45" pos="2864">
          <p15:clr>
            <a:srgbClr val="A4A3A4"/>
          </p15:clr>
        </p15:guide>
        <p15:guide id="46" orient="horz" pos="645">
          <p15:clr>
            <a:srgbClr val="A4A3A4"/>
          </p15:clr>
        </p15:guide>
        <p15:guide id="47" pos="6173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39" userDrawn="1">
          <p15:clr>
            <a:srgbClr val="A4A3A4"/>
          </p15:clr>
        </p15:guide>
        <p15:guide id="2" pos="2358" userDrawn="1">
          <p15:clr>
            <a:srgbClr val="A4A3A4"/>
          </p15:clr>
        </p15:guide>
        <p15:guide id="3" orient="horz" pos="2141" userDrawn="1">
          <p15:clr>
            <a:srgbClr val="A4A3A4"/>
          </p15:clr>
        </p15:guide>
        <p15:guide id="4" pos="3127" userDrawn="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Karen" initials="K" lastIdx="94" clrIdx="0"/>
  <p:cmAuthor id="1" name="Lisa Ginther Huh" initials="LMGH" lastIdx="544" clrIdx="1"/>
  <p:cmAuthor id="2" name="Jordan" initials="J" lastIdx="0" clrIdx="2"/>
  <p:cmAuthor id="3" name="Jason Russell" initials="JR" lastIdx="1" clrIdx="3"/>
  <p:cmAuthor id="4" name="David Carmichael" initials="DC" lastIdx="2" clrIdx="4"/>
  <p:cmAuthor id="5" name="Dan O'Hara" initials="DO" lastIdx="1" clrIdx="5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9" scaleToFitPaper="1" frameSlides="1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5800"/>
    <a:srgbClr val="F9F9F9"/>
    <a:srgbClr val="F86223"/>
    <a:srgbClr val="FF5000"/>
    <a:srgbClr val="8AE719"/>
    <a:srgbClr val="EEEEEE"/>
    <a:srgbClr val="F3F3F3"/>
    <a:srgbClr val="E8E8E6"/>
    <a:srgbClr val="002C2C"/>
    <a:srgbClr val="004C4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09" autoAdjust="0"/>
    <p:restoredTop sz="96904" autoAdjust="0"/>
  </p:normalViewPr>
  <p:slideViewPr>
    <p:cSldViewPr snapToGrid="0" snapToObjects="1">
      <p:cViewPr varScale="1">
        <p:scale>
          <a:sx n="55" d="100"/>
          <a:sy n="55" d="100"/>
        </p:scale>
        <p:origin x="78" y="1308"/>
      </p:cViewPr>
      <p:guideLst>
        <p:guide orient="horz" pos="576"/>
        <p:guide orient="horz" pos="4224"/>
        <p:guide orient="horz" pos="3744"/>
        <p:guide orient="horz" pos="768"/>
        <p:guide orient="horz" pos="164"/>
        <p:guide orient="horz" pos="3232"/>
        <p:guide pos="3935"/>
        <p:guide pos="287"/>
        <p:guide pos="7391"/>
        <p:guide pos="863"/>
        <p:guide pos="6815"/>
        <p:guide pos="3839"/>
        <p:guide pos="3743"/>
        <p:guide orient="horz" pos="595"/>
        <p:guide orient="horz" pos="3760"/>
        <p:guide orient="horz" pos="688"/>
        <p:guide orient="horz" pos="3067"/>
        <p:guide orient="horz" pos="1385"/>
        <p:guide orient="horz" pos="1484"/>
        <p:guide orient="horz" pos="2175"/>
        <p:guide orient="horz" pos="2275"/>
        <p:guide orient="horz" pos="2976"/>
        <p:guide orient="horz" pos="259"/>
        <p:guide orient="horz" pos="3393"/>
        <p:guide pos="3883"/>
        <p:guide pos="248"/>
        <p:guide pos="7423"/>
        <p:guide pos="711"/>
        <p:guide pos="6958"/>
        <p:guide pos="3833"/>
        <p:guide pos="3783"/>
        <p:guide pos="1407"/>
        <p:guide pos="1508"/>
        <p:guide pos="2199"/>
        <p:guide pos="2297"/>
        <p:guide pos="2990"/>
        <p:guide pos="3091"/>
        <p:guide pos="4579"/>
        <p:guide pos="4675"/>
        <p:guide pos="5371"/>
        <p:guide pos="5467"/>
        <p:guide pos="6163"/>
        <p:guide pos="6264"/>
        <p:guide pos="3799"/>
        <p:guide pos="2864"/>
        <p:guide orient="horz" pos="645"/>
        <p:guide pos="6173"/>
      </p:guideLst>
    </p:cSldViewPr>
  </p:slideViewPr>
  <p:outlineViewPr>
    <p:cViewPr>
      <p:scale>
        <a:sx n="33" d="100"/>
        <a:sy n="33" d="100"/>
      </p:scale>
      <p:origin x="0" y="5832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70" d="100"/>
        <a:sy n="70" d="100"/>
      </p:scale>
      <p:origin x="0" y="0"/>
    </p:cViewPr>
  </p:sorterViewPr>
  <p:notesViewPr>
    <p:cSldViewPr snapToObjects="1">
      <p:cViewPr>
        <p:scale>
          <a:sx n="90" d="100"/>
          <a:sy n="90" d="100"/>
        </p:scale>
        <p:origin x="-2294" y="360"/>
      </p:cViewPr>
      <p:guideLst>
        <p:guide orient="horz" pos="2839"/>
        <p:guide pos="2358"/>
        <p:guide orient="horz" pos="2141"/>
        <p:guide pos="3127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openxmlformats.org/officeDocument/2006/relationships/commentAuthors" Target="commentAuthor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handoutMaster" Target="handoutMasters/handoutMaster1.xml"/><Relationship Id="rId38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notesMaster" Target="notesMasters/notesMaster1.xml"/><Relationship Id="rId37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4301988" cy="34034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5622424" y="1"/>
            <a:ext cx="4301988" cy="34034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DB19FAA-1C81-4F33-AB22-A1AAE4B45DC0}" type="datetimeFigureOut">
              <a:rPr lang="en-US" smtClean="0"/>
              <a:t>11/16/2016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6456184"/>
            <a:ext cx="4301988" cy="34034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5622424" y="6456184"/>
            <a:ext cx="4301988" cy="34034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2FBF6D6-963F-4354-937F-8DF8BC0B02C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4598487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2" y="0"/>
            <a:ext cx="4301544" cy="339884"/>
          </a:xfrm>
          <a:prstGeom prst="rect">
            <a:avLst/>
          </a:prstGeom>
        </p:spPr>
        <p:txBody>
          <a:bodyPr vert="horz" lIns="94064" tIns="47032" rIns="94064" bIns="47032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622800" y="0"/>
            <a:ext cx="4301544" cy="339884"/>
          </a:xfrm>
          <a:prstGeom prst="rect">
            <a:avLst/>
          </a:prstGeom>
        </p:spPr>
        <p:txBody>
          <a:bodyPr vert="horz" lIns="94064" tIns="47032" rIns="94064" bIns="47032" rtlCol="0"/>
          <a:lstStyle>
            <a:lvl1pPr algn="r">
              <a:defRPr sz="1200"/>
            </a:lvl1pPr>
          </a:lstStyle>
          <a:p>
            <a:fld id="{DEF801FC-B6AD-40EF-BCC7-7A47670AFEDA}" type="datetimeFigureOut">
              <a:rPr lang="en-US" smtClean="0"/>
              <a:t>11/16/2016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697163" y="509588"/>
            <a:ext cx="4532312" cy="25495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4064" tIns="47032" rIns="94064" bIns="47032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92665" y="3228896"/>
            <a:ext cx="7941310" cy="3058954"/>
          </a:xfrm>
          <a:prstGeom prst="rect">
            <a:avLst/>
          </a:prstGeom>
        </p:spPr>
        <p:txBody>
          <a:bodyPr vert="horz" lIns="94064" tIns="47032" rIns="94064" bIns="47032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2" y="6456611"/>
            <a:ext cx="4301544" cy="339884"/>
          </a:xfrm>
          <a:prstGeom prst="rect">
            <a:avLst/>
          </a:prstGeom>
        </p:spPr>
        <p:txBody>
          <a:bodyPr vert="horz" lIns="94064" tIns="47032" rIns="94064" bIns="47032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622800" y="6456611"/>
            <a:ext cx="4301544" cy="339884"/>
          </a:xfrm>
          <a:prstGeom prst="rect">
            <a:avLst/>
          </a:prstGeom>
        </p:spPr>
        <p:txBody>
          <a:bodyPr vert="horz" lIns="94064" tIns="47032" rIns="94064" bIns="47032" rtlCol="0" anchor="b"/>
          <a:lstStyle>
            <a:lvl1pPr algn="r">
              <a:defRPr sz="1200"/>
            </a:lvl1pPr>
          </a:lstStyle>
          <a:p>
            <a:fld id="{121D6561-DDFE-4E4A-B588-7E0B11A2D57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869151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166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5786" algn="l" defTabSz="91166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1668" algn="l" defTabSz="91166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67498" algn="l" defTabSz="91166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3338" algn="l" defTabSz="91166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79120" algn="l" defTabSz="91166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34999" algn="l" defTabSz="91166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190819" algn="l" defTabSz="91166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46672" algn="l" defTabSz="91166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hyperlink" Target="https://avanade.sharepoint.com/sites/policies/Policies2/Data%20Management/1431_DataManagement.pdf" TargetMode="External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hyperlink" Target="https://avanade.sharepoint.com/sites/policies/Policies2/Data%20Management/1431_DataManagement.pdf" TargetMode="External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hyperlink" Target="https://avanade.sharepoint.com/sites/policies/Policies2/Data%20Management/1431_DataManagement.pdf" TargetMode="External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hyperlink" Target="https://avanade.sharepoint.com/sites/policies/Policies2/Data%20Management/1431_DataManagement.pdf" TargetMode="External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hyperlink" Target="https://avanade.sharepoint.com/sites/policies/Policies2/Data%20Management/1431_DataManagement.pdf" TargetMode="External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hyperlink" Target="https://avanade.sharepoint.com/sites/policies/Policies2/Data%20Management/1431_DataManagement.pdf" TargetMode="External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hyperlink" Target="https://avanade.sharepoint.com/sites/policies/Policies2/Data%20Management/1431_DataManagement.pdf" TargetMode="External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hyperlink" Target="https://avanade.sharepoint.com/sites/policies/Policies2/Data%20Management/1431_DataManagement.pdf" TargetMode="External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hyperlink" Target="https://avanade.sharepoint.com/sites/policies/Policies2/Data%20Management/1431_DataManagement.pdf" TargetMode="External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hyperlink" Target="https://avanade.sharepoint.com/sites/policies/Policies2/Data%20Management/1431_DataManagement.pdf" TargetMode="External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hyperlink" Target="https://avanade.sharepoint.com/sites/policies/Policies2/Data%20Management/1431_DataManagement.pdf" TargetMode="External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hyperlink" Target="https://avanade.sharepoint.com/sites/policies/Policies2/Data%20Management/1431_DataManagement.pdf" TargetMode="External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vider page – Image 0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88823" cy="6856213"/>
          </a:xfrm>
          <a:prstGeom prst="rect">
            <a:avLst/>
          </a:prstGeom>
        </p:spPr>
      </p:pic>
      <p:sp>
        <p:nvSpPr>
          <p:cNvPr id="8" name="Rectangle 7"/>
          <p:cNvSpPr/>
          <p:nvPr userDrawn="1"/>
        </p:nvSpPr>
        <p:spPr>
          <a:xfrm>
            <a:off x="0" y="0"/>
            <a:ext cx="12188823" cy="6856213"/>
          </a:xfrm>
          <a:prstGeom prst="rect">
            <a:avLst/>
          </a:prstGeom>
          <a:gradFill flip="none" rotWithShape="1">
            <a:gsLst>
              <a:gs pos="0">
                <a:schemeClr val="tx1"/>
              </a:gs>
              <a:gs pos="21000">
                <a:schemeClr val="tx1">
                  <a:alpha val="56000"/>
                </a:schemeClr>
              </a:gs>
              <a:gs pos="43000">
                <a:schemeClr val="tx1">
                  <a:alpha val="0"/>
                </a:schemeClr>
              </a:gs>
            </a:gsLst>
            <a:lin ang="18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 userDrawn="1"/>
        </p:nvSpPr>
        <p:spPr>
          <a:xfrm flipH="1">
            <a:off x="0" y="0"/>
            <a:ext cx="12188823" cy="6856213"/>
          </a:xfrm>
          <a:prstGeom prst="rect">
            <a:avLst/>
          </a:prstGeom>
          <a:gradFill flip="none" rotWithShape="1">
            <a:gsLst>
              <a:gs pos="1000">
                <a:schemeClr val="tx1">
                  <a:alpha val="60000"/>
                </a:schemeClr>
              </a:gs>
              <a:gs pos="28000">
                <a:schemeClr val="bg1">
                  <a:alpha val="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ctrTitle" hasCustomPrompt="1"/>
          </p:nvPr>
        </p:nvSpPr>
        <p:spPr>
          <a:xfrm>
            <a:off x="1080000" y="1080000"/>
            <a:ext cx="4338896" cy="1563933"/>
          </a:xfrm>
          <a:prstGeom prst="rect">
            <a:avLst/>
          </a:prstGeom>
        </p:spPr>
        <p:txBody>
          <a:bodyPr lIns="71994" anchor="t"/>
          <a:lstStyle>
            <a:lvl1pPr>
              <a:lnSpc>
                <a:spcPct val="90000"/>
              </a:lnSpc>
              <a:defRPr sz="4400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Digital transformation, your way</a:t>
            </a:r>
            <a:br>
              <a:rPr lang="en-US" dirty="0"/>
            </a:br>
            <a:endParaRPr lang="en-US" dirty="0"/>
          </a:p>
        </p:txBody>
      </p:sp>
      <p:sp>
        <p:nvSpPr>
          <p:cNvPr id="7" name="Rectangle 6"/>
          <p:cNvSpPr/>
          <p:nvPr userDrawn="1"/>
        </p:nvSpPr>
        <p:spPr>
          <a:xfrm>
            <a:off x="723904" y="660400"/>
            <a:ext cx="10820400" cy="4259943"/>
          </a:xfrm>
          <a:prstGeom prst="rect">
            <a:avLst/>
          </a:prstGeom>
          <a:noFill/>
          <a:ln w="190500" cap="sq">
            <a:solidFill>
              <a:srgbClr val="FF5800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3" tIns="45716" rIns="91433" bIns="45716" rtlCol="0" anchor="ctr"/>
          <a:lstStyle/>
          <a:p>
            <a:pPr algn="ctr"/>
            <a:endParaRPr lang="en-US" dirty="0"/>
          </a:p>
        </p:txBody>
      </p:sp>
      <p:sp>
        <p:nvSpPr>
          <p:cNvPr id="9" name="Rectangle 5"/>
          <p:cNvSpPr txBox="1">
            <a:spLocks noChangeArrowheads="1"/>
          </p:cNvSpPr>
          <p:nvPr userDrawn="1"/>
        </p:nvSpPr>
        <p:spPr bwMode="auto">
          <a:xfrm>
            <a:off x="4851240" y="6531623"/>
            <a:ext cx="2486346" cy="1650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 anchor="b"/>
          <a:lstStyle/>
          <a:p>
            <a:pPr algn="ctr">
              <a:lnSpc>
                <a:spcPct val="90000"/>
              </a:lnSpc>
              <a:spcAft>
                <a:spcPct val="30000"/>
              </a:spcAft>
            </a:pPr>
            <a:r>
              <a:rPr lang="en-US" sz="600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©2016 Avanade Inc. All Rights Reserved.</a:t>
            </a: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503" y="5924836"/>
            <a:ext cx="2258296" cy="6533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213812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o content Unrestrict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"/>
          <p:cNvPicPr>
            <a:picLocks noChangeAspect="1" noChangeArrowheads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0747722" y="84407"/>
            <a:ext cx="1471779" cy="8126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638263" y="6531623"/>
            <a:ext cx="1325679" cy="18985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tx1">
                    <a:tint val="7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fld id="{D23C339E-6384-4B7D-8AAA-399CE715923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3086689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o content Confidenti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"/>
          <p:cNvPicPr>
            <a:picLocks noChangeAspect="1" noChangeArrowheads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0747722" y="84407"/>
            <a:ext cx="1471779" cy="8126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638263" y="6531623"/>
            <a:ext cx="1325679" cy="18985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tx1">
                    <a:tint val="7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fld id="{D23C339E-6384-4B7D-8AAA-399CE715923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7" name="TextBox 6"/>
          <p:cNvSpPr txBox="1"/>
          <p:nvPr userDrawn="1"/>
        </p:nvSpPr>
        <p:spPr>
          <a:xfrm>
            <a:off x="1589" y="6495394"/>
            <a:ext cx="391958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solidFill>
                  <a:srgbClr val="FF5800"/>
                </a:solidFill>
              </a:rPr>
              <a:t>&lt;Confidential&gt; </a:t>
            </a:r>
            <a:r>
              <a:rPr lang="en-US" sz="800" dirty="0">
                <a:solidFill>
                  <a:srgbClr val="464646"/>
                </a:solidFill>
              </a:rPr>
              <a:t>See Avanade’s </a:t>
            </a:r>
            <a:r>
              <a:rPr lang="en-US" sz="800" dirty="0">
                <a:solidFill>
                  <a:srgbClr val="FF5800"/>
                </a:solidFill>
                <a:hlinkClick r:id="rId3"/>
              </a:rPr>
              <a:t>Data Management Policy</a:t>
            </a:r>
            <a:endParaRPr lang="en-US" sz="800" dirty="0">
              <a:solidFill>
                <a:srgbClr val="FF58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893603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o content Highly Confidenti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"/>
          <p:cNvPicPr>
            <a:picLocks noChangeAspect="1" noChangeArrowheads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0747722" y="84407"/>
            <a:ext cx="1471779" cy="8126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638263" y="6531623"/>
            <a:ext cx="1325679" cy="18985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tx1">
                    <a:tint val="7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fld id="{D23C339E-6384-4B7D-8AAA-399CE715923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5" name="TextBox 4"/>
          <p:cNvSpPr txBox="1"/>
          <p:nvPr userDrawn="1"/>
        </p:nvSpPr>
        <p:spPr>
          <a:xfrm>
            <a:off x="1589" y="6495394"/>
            <a:ext cx="391958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solidFill>
                  <a:srgbClr val="FF5800"/>
                </a:solidFill>
              </a:rPr>
              <a:t>&lt;Highly</a:t>
            </a:r>
            <a:r>
              <a:rPr lang="en-US" sz="800" baseline="0" dirty="0">
                <a:solidFill>
                  <a:srgbClr val="FF5800"/>
                </a:solidFill>
              </a:rPr>
              <a:t> </a:t>
            </a:r>
            <a:r>
              <a:rPr lang="en-US" sz="800" dirty="0">
                <a:solidFill>
                  <a:srgbClr val="FF5800"/>
                </a:solidFill>
              </a:rPr>
              <a:t>Confidential&gt; </a:t>
            </a:r>
            <a:r>
              <a:rPr lang="en-US" sz="800" dirty="0">
                <a:solidFill>
                  <a:srgbClr val="464646"/>
                </a:solidFill>
              </a:rPr>
              <a:t>See Avanade’s </a:t>
            </a:r>
            <a:r>
              <a:rPr lang="en-US" sz="800" dirty="0">
                <a:solidFill>
                  <a:srgbClr val="FF5800"/>
                </a:solidFill>
                <a:hlinkClick r:id="rId3"/>
              </a:rPr>
              <a:t>Data Management Policy</a:t>
            </a:r>
            <a:endParaRPr lang="en-US" sz="800" dirty="0">
              <a:solidFill>
                <a:srgbClr val="FF58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077990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o content Restrict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"/>
          <p:cNvPicPr>
            <a:picLocks noChangeAspect="1" noChangeArrowheads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0747722" y="84407"/>
            <a:ext cx="1471779" cy="8126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638263" y="6531623"/>
            <a:ext cx="1325679" cy="18985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tx1">
                    <a:tint val="7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fld id="{D23C339E-6384-4B7D-8AAA-399CE715923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6" name="TextBox 5"/>
          <p:cNvSpPr txBox="1"/>
          <p:nvPr userDrawn="1"/>
        </p:nvSpPr>
        <p:spPr>
          <a:xfrm>
            <a:off x="1589" y="6495394"/>
            <a:ext cx="391958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solidFill>
                  <a:srgbClr val="FF5800"/>
                </a:solidFill>
              </a:rPr>
              <a:t>&lt;Restricted&gt; </a:t>
            </a:r>
            <a:r>
              <a:rPr lang="en-US" sz="800" dirty="0">
                <a:solidFill>
                  <a:srgbClr val="464646"/>
                </a:solidFill>
              </a:rPr>
              <a:t>See Avanade’s </a:t>
            </a:r>
            <a:r>
              <a:rPr lang="en-US" sz="800" dirty="0">
                <a:solidFill>
                  <a:srgbClr val="FF5800"/>
                </a:solidFill>
                <a:hlinkClick r:id="rId3"/>
              </a:rPr>
              <a:t>Data Management Policy</a:t>
            </a:r>
            <a:endParaRPr lang="en-US" sz="800" dirty="0">
              <a:solidFill>
                <a:srgbClr val="FF58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6879036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3C339E-6384-4B7D-8AAA-399CE7159230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6" name="object 3"/>
          <p:cNvSpPr/>
          <p:nvPr userDrawn="1"/>
        </p:nvSpPr>
        <p:spPr>
          <a:xfrm>
            <a:off x="0" y="0"/>
            <a:ext cx="12188825" cy="6858000"/>
          </a:xfrm>
          <a:prstGeom prst="rect">
            <a:avLst/>
          </a:prstGeom>
          <a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1477" y="6332299"/>
            <a:ext cx="1285937" cy="372041"/>
          </a:xfrm>
          <a:prstGeom prst="rect">
            <a:avLst/>
          </a:prstGeom>
        </p:spPr>
      </p:pic>
      <p:sp>
        <p:nvSpPr>
          <p:cNvPr id="8" name="Rectangle 7"/>
          <p:cNvSpPr/>
          <p:nvPr userDrawn="1"/>
        </p:nvSpPr>
        <p:spPr>
          <a:xfrm>
            <a:off x="682739" y="4379428"/>
            <a:ext cx="10820400" cy="1614488"/>
          </a:xfrm>
          <a:prstGeom prst="rect">
            <a:avLst/>
          </a:prstGeom>
          <a:noFill/>
          <a:ln w="44450" cap="sq">
            <a:solidFill>
              <a:srgbClr val="FF5800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3" tIns="45716" rIns="91433" bIns="45716" rtlCol="0" anchor="ctr"/>
          <a:lstStyle/>
          <a:p>
            <a:pPr algn="ctr"/>
            <a:endParaRPr lang="en-US" dirty="0">
              <a:solidFill>
                <a:srgbClr val="F86223"/>
              </a:solidFill>
            </a:endParaRPr>
          </a:p>
        </p:txBody>
      </p:sp>
      <p:sp>
        <p:nvSpPr>
          <p:cNvPr id="10" name="Rectangle 5"/>
          <p:cNvSpPr txBox="1">
            <a:spLocks noChangeArrowheads="1"/>
          </p:cNvSpPr>
          <p:nvPr userDrawn="1"/>
        </p:nvSpPr>
        <p:spPr bwMode="auto">
          <a:xfrm>
            <a:off x="4851240" y="6531623"/>
            <a:ext cx="2486346" cy="1650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 anchor="b"/>
          <a:lstStyle/>
          <a:p>
            <a:pPr algn="ctr">
              <a:lnSpc>
                <a:spcPct val="90000"/>
              </a:lnSpc>
              <a:spcAft>
                <a:spcPct val="30000"/>
              </a:spcAft>
            </a:pPr>
            <a:r>
              <a:rPr lang="en-US" sz="600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©2016 Avanade Inc. All Rights Reserved.</a:t>
            </a:r>
          </a:p>
        </p:txBody>
      </p:sp>
      <p:sp>
        <p:nvSpPr>
          <p:cNvPr id="11" name="Slide Number Placeholder 6"/>
          <p:cNvSpPr txBox="1">
            <a:spLocks/>
          </p:cNvSpPr>
          <p:nvPr userDrawn="1"/>
        </p:nvSpPr>
        <p:spPr>
          <a:xfrm>
            <a:off x="9056040" y="6358621"/>
            <a:ext cx="2741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607673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1pPr>
            <a:lvl2pPr marL="607673" algn="l" defTabSz="607673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5346" algn="l" defTabSz="607673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3018" algn="l" defTabSz="607673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0685" algn="l" defTabSz="607673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38345" algn="l" defTabSz="607673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46032" algn="l" defTabSz="607673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53689" algn="l" defTabSz="607673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61345" algn="l" defTabSz="607673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D23C339E-6384-4B7D-8AAA-399CE715923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3025894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object 3"/>
          <p:cNvSpPr/>
          <p:nvPr userDrawn="1"/>
        </p:nvSpPr>
        <p:spPr>
          <a:xfrm>
            <a:off x="-1" y="0"/>
            <a:ext cx="12188825" cy="6858000"/>
          </a:xfrm>
          <a:prstGeom prst="rect">
            <a:avLst/>
          </a:prstGeom>
          <a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1477" y="6332299"/>
            <a:ext cx="1285937" cy="372041"/>
          </a:xfrm>
          <a:prstGeom prst="rect">
            <a:avLst/>
          </a:prstGeom>
        </p:spPr>
      </p:pic>
      <p:sp>
        <p:nvSpPr>
          <p:cNvPr id="8" name="Rectangle 7"/>
          <p:cNvSpPr/>
          <p:nvPr userDrawn="1"/>
        </p:nvSpPr>
        <p:spPr>
          <a:xfrm>
            <a:off x="682739" y="4379428"/>
            <a:ext cx="10820400" cy="1614488"/>
          </a:xfrm>
          <a:prstGeom prst="rect">
            <a:avLst/>
          </a:prstGeom>
          <a:noFill/>
          <a:ln w="44450" cap="sq">
            <a:solidFill>
              <a:srgbClr val="FF5800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3" tIns="45716" rIns="91433" bIns="45716" rtlCol="0" anchor="ctr"/>
          <a:lstStyle/>
          <a:p>
            <a:pPr algn="ctr"/>
            <a:endParaRPr lang="en-US" dirty="0">
              <a:solidFill>
                <a:srgbClr val="F86223"/>
              </a:solidFill>
            </a:endParaRPr>
          </a:p>
        </p:txBody>
      </p:sp>
      <p:sp>
        <p:nvSpPr>
          <p:cNvPr id="10" name="Rectangle 5"/>
          <p:cNvSpPr txBox="1">
            <a:spLocks noChangeArrowheads="1"/>
          </p:cNvSpPr>
          <p:nvPr userDrawn="1"/>
        </p:nvSpPr>
        <p:spPr bwMode="auto">
          <a:xfrm>
            <a:off x="4851240" y="6531623"/>
            <a:ext cx="2486346" cy="1650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 anchor="b"/>
          <a:lstStyle/>
          <a:p>
            <a:pPr algn="ctr">
              <a:lnSpc>
                <a:spcPct val="90000"/>
              </a:lnSpc>
              <a:spcAft>
                <a:spcPct val="30000"/>
              </a:spcAft>
            </a:pPr>
            <a:r>
              <a:rPr lang="en-US" sz="600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©2016 Avanade Inc. All Rights Reserved.</a:t>
            </a:r>
          </a:p>
        </p:txBody>
      </p:sp>
      <p:sp>
        <p:nvSpPr>
          <p:cNvPr id="14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056040" y="6358621"/>
            <a:ext cx="2741612" cy="365125"/>
          </a:xfrm>
        </p:spPr>
        <p:txBody>
          <a:bodyPr/>
          <a:lstStyle/>
          <a:p>
            <a:fld id="{D23C339E-6384-4B7D-8AAA-399CE715923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1654784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 Table Unrestrict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"/>
          <p:cNvPicPr>
            <a:picLocks noChangeAspect="1" noChangeArrowheads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0747722" y="84407"/>
            <a:ext cx="1471779" cy="8126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638263" y="6531623"/>
            <a:ext cx="1325679" cy="18985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tx1">
                    <a:tint val="7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fld id="{D23C339E-6384-4B7D-8AAA-399CE715923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 userDrawn="1">
            <p:extLst>
              <p:ext uri="{D42A27DB-BD31-4B8C-83A1-F6EECF244321}">
                <p14:modId xmlns:p14="http://schemas.microsoft.com/office/powerpoint/2010/main" val="1736562614"/>
              </p:ext>
            </p:extLst>
          </p:nvPr>
        </p:nvGraphicFramePr>
        <p:xfrm>
          <a:off x="1456838" y="1844297"/>
          <a:ext cx="9290885" cy="407605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5817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5817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85817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85817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858177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81521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1521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1521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1521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81521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8366317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 Restricted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"/>
          <p:cNvPicPr>
            <a:picLocks noChangeAspect="1" noChangeArrowheads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0747722" y="84407"/>
            <a:ext cx="1471779" cy="8126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638263" y="6531623"/>
            <a:ext cx="1325679" cy="18985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tx1">
                    <a:tint val="7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fld id="{D23C339E-6384-4B7D-8AAA-399CE715923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extBox 5"/>
          <p:cNvSpPr txBox="1"/>
          <p:nvPr userDrawn="1"/>
        </p:nvSpPr>
        <p:spPr>
          <a:xfrm>
            <a:off x="1589" y="6495394"/>
            <a:ext cx="391958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solidFill>
                  <a:srgbClr val="FF5800"/>
                </a:solidFill>
              </a:rPr>
              <a:t>&lt;Restricted&gt; </a:t>
            </a:r>
            <a:r>
              <a:rPr lang="en-US" sz="800" dirty="0">
                <a:solidFill>
                  <a:srgbClr val="464646"/>
                </a:solidFill>
              </a:rPr>
              <a:t>See Avanade’s </a:t>
            </a:r>
            <a:r>
              <a:rPr lang="en-US" sz="800" dirty="0">
                <a:solidFill>
                  <a:srgbClr val="FF5800"/>
                </a:solidFill>
                <a:hlinkClick r:id="rId3"/>
              </a:rPr>
              <a:t>Data Management Policy</a:t>
            </a:r>
            <a:endParaRPr lang="en-US" sz="800" dirty="0">
              <a:solidFill>
                <a:srgbClr val="FF5800"/>
              </a:solidFill>
            </a:endParaRPr>
          </a:p>
        </p:txBody>
      </p:sp>
      <p:graphicFrame>
        <p:nvGraphicFramePr>
          <p:cNvPr id="7" name="Table 6"/>
          <p:cNvGraphicFramePr>
            <a:graphicFrameLocks noGrp="1"/>
          </p:cNvGraphicFramePr>
          <p:nvPr userDrawn="1">
            <p:extLst>
              <p:ext uri="{D42A27DB-BD31-4B8C-83A1-F6EECF244321}">
                <p14:modId xmlns:p14="http://schemas.microsoft.com/office/powerpoint/2010/main" val="3675013110"/>
              </p:ext>
            </p:extLst>
          </p:nvPr>
        </p:nvGraphicFramePr>
        <p:xfrm>
          <a:off x="1456838" y="1844297"/>
          <a:ext cx="9290885" cy="407605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5817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5817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85817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85817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858177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81521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1521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1521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1521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81521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8157824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 Highly Confidential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"/>
          <p:cNvPicPr>
            <a:picLocks noChangeAspect="1" noChangeArrowheads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0747722" y="84407"/>
            <a:ext cx="1471779" cy="8126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638263" y="6531623"/>
            <a:ext cx="1325679" cy="18985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tx1">
                    <a:tint val="7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fld id="{D23C339E-6384-4B7D-8AAA-399CE715923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TextBox 6"/>
          <p:cNvSpPr txBox="1"/>
          <p:nvPr userDrawn="1"/>
        </p:nvSpPr>
        <p:spPr>
          <a:xfrm>
            <a:off x="1589" y="6495394"/>
            <a:ext cx="391958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solidFill>
                  <a:srgbClr val="FF5800"/>
                </a:solidFill>
              </a:rPr>
              <a:t>&lt;Highly</a:t>
            </a:r>
            <a:r>
              <a:rPr lang="en-US" sz="800" baseline="0" dirty="0">
                <a:solidFill>
                  <a:srgbClr val="FF5800"/>
                </a:solidFill>
              </a:rPr>
              <a:t> </a:t>
            </a:r>
            <a:r>
              <a:rPr lang="en-US" sz="800" dirty="0">
                <a:solidFill>
                  <a:srgbClr val="FF5800"/>
                </a:solidFill>
              </a:rPr>
              <a:t>Confidential&gt; </a:t>
            </a:r>
            <a:r>
              <a:rPr lang="en-US" sz="800" dirty="0">
                <a:solidFill>
                  <a:srgbClr val="464646"/>
                </a:solidFill>
              </a:rPr>
              <a:t>See Avanade’s </a:t>
            </a:r>
            <a:r>
              <a:rPr lang="en-US" sz="800" dirty="0">
                <a:solidFill>
                  <a:srgbClr val="FF5800"/>
                </a:solidFill>
                <a:hlinkClick r:id="rId3"/>
              </a:rPr>
              <a:t>Data Management Policy</a:t>
            </a:r>
            <a:endParaRPr lang="en-US" sz="800" dirty="0">
              <a:solidFill>
                <a:srgbClr val="FF5800"/>
              </a:solidFill>
            </a:endParaRPr>
          </a:p>
        </p:txBody>
      </p:sp>
      <p:graphicFrame>
        <p:nvGraphicFramePr>
          <p:cNvPr id="8" name="Table 7"/>
          <p:cNvGraphicFramePr>
            <a:graphicFrameLocks noGrp="1"/>
          </p:cNvGraphicFramePr>
          <p:nvPr userDrawn="1">
            <p:extLst>
              <p:ext uri="{D42A27DB-BD31-4B8C-83A1-F6EECF244321}">
                <p14:modId xmlns:p14="http://schemas.microsoft.com/office/powerpoint/2010/main" val="3675013110"/>
              </p:ext>
            </p:extLst>
          </p:nvPr>
        </p:nvGraphicFramePr>
        <p:xfrm>
          <a:off x="1456838" y="1844297"/>
          <a:ext cx="9290885" cy="407605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5817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5817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85817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85817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858177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81521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1521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1521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1521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81521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0373145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 Confidenti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"/>
          <p:cNvPicPr>
            <a:picLocks noChangeAspect="1" noChangeArrowheads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0747722" y="84407"/>
            <a:ext cx="1471779" cy="8126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638263" y="6531623"/>
            <a:ext cx="1325679" cy="18985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tx1">
                    <a:tint val="7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fld id="{D23C339E-6384-4B7D-8AAA-399CE715923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TextBox 6"/>
          <p:cNvSpPr txBox="1"/>
          <p:nvPr userDrawn="1"/>
        </p:nvSpPr>
        <p:spPr>
          <a:xfrm>
            <a:off x="1589" y="6495394"/>
            <a:ext cx="391958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solidFill>
                  <a:srgbClr val="FF5800"/>
                </a:solidFill>
              </a:rPr>
              <a:t>&lt;Confidential&gt; </a:t>
            </a:r>
            <a:r>
              <a:rPr lang="en-US" sz="800" dirty="0">
                <a:solidFill>
                  <a:srgbClr val="464646"/>
                </a:solidFill>
              </a:rPr>
              <a:t>See Avanade’s </a:t>
            </a:r>
            <a:r>
              <a:rPr lang="en-US" sz="800" dirty="0">
                <a:solidFill>
                  <a:srgbClr val="FF5800"/>
                </a:solidFill>
                <a:hlinkClick r:id="rId3"/>
              </a:rPr>
              <a:t>Data Management Policy</a:t>
            </a:r>
            <a:endParaRPr lang="en-US" sz="800" dirty="0">
              <a:solidFill>
                <a:srgbClr val="FF5800"/>
              </a:solidFill>
            </a:endParaRPr>
          </a:p>
        </p:txBody>
      </p:sp>
      <p:graphicFrame>
        <p:nvGraphicFramePr>
          <p:cNvPr id="8" name="Table 7"/>
          <p:cNvGraphicFramePr>
            <a:graphicFrameLocks noGrp="1"/>
          </p:cNvGraphicFramePr>
          <p:nvPr userDrawn="1">
            <p:extLst>
              <p:ext uri="{D42A27DB-BD31-4B8C-83A1-F6EECF244321}">
                <p14:modId xmlns:p14="http://schemas.microsoft.com/office/powerpoint/2010/main" val="3675013110"/>
              </p:ext>
            </p:extLst>
          </p:nvPr>
        </p:nvGraphicFramePr>
        <p:xfrm>
          <a:off x="1456838" y="1844297"/>
          <a:ext cx="9290885" cy="407605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5817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5817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85817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85817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858177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81521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1521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1521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1521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81521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916183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ngle content unrestrict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12372" y="1282391"/>
            <a:ext cx="10985855" cy="4590367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pic>
        <p:nvPicPr>
          <p:cNvPr id="15" name="Picture 1"/>
          <p:cNvPicPr>
            <a:picLocks noChangeAspect="1" noChangeArrowheads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0747722" y="84407"/>
            <a:ext cx="1471779" cy="8126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638263" y="6531623"/>
            <a:ext cx="1325679" cy="18985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tx1">
                    <a:tint val="7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fld id="{D23C339E-6384-4B7D-8AAA-399CE715923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116998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5613" y="1219200"/>
            <a:ext cx="5486400" cy="4749519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2">
                    <a:lumMod val="25000"/>
                  </a:schemeClr>
                </a:solidFill>
              </a:defRPr>
            </a:lvl1pPr>
            <a:lvl2pPr>
              <a:defRPr>
                <a:solidFill>
                  <a:schemeClr val="bg2">
                    <a:lumMod val="25000"/>
                  </a:schemeClr>
                </a:solidFill>
              </a:defRPr>
            </a:lvl2pPr>
            <a:lvl3pPr>
              <a:defRPr>
                <a:solidFill>
                  <a:schemeClr val="bg2">
                    <a:lumMod val="25000"/>
                  </a:schemeClr>
                </a:solidFill>
              </a:defRPr>
            </a:lvl3pPr>
            <a:lvl4pPr>
              <a:defRPr>
                <a:solidFill>
                  <a:schemeClr val="bg2">
                    <a:lumMod val="25000"/>
                  </a:schemeClr>
                </a:solidFill>
              </a:defRPr>
            </a:lvl4pPr>
            <a:lvl5pPr>
              <a:defRPr>
                <a:solidFill>
                  <a:schemeClr val="bg2">
                    <a:lumMod val="25000"/>
                  </a:schemeClr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46813" y="1219200"/>
            <a:ext cx="5472009" cy="4749519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2">
                    <a:lumMod val="25000"/>
                  </a:schemeClr>
                </a:solidFill>
              </a:defRPr>
            </a:lvl1pPr>
            <a:lvl2pPr>
              <a:defRPr>
                <a:solidFill>
                  <a:schemeClr val="bg2">
                    <a:lumMod val="25000"/>
                  </a:schemeClr>
                </a:solidFill>
              </a:defRPr>
            </a:lvl2pPr>
            <a:lvl3pPr>
              <a:defRPr>
                <a:solidFill>
                  <a:schemeClr val="bg2">
                    <a:lumMod val="25000"/>
                  </a:schemeClr>
                </a:solidFill>
              </a:defRPr>
            </a:lvl3pPr>
            <a:lvl4pPr>
              <a:defRPr>
                <a:solidFill>
                  <a:schemeClr val="bg2">
                    <a:lumMod val="25000"/>
                  </a:schemeClr>
                </a:solidFill>
              </a:defRPr>
            </a:lvl4pPr>
            <a:lvl5pPr>
              <a:defRPr>
                <a:solidFill>
                  <a:schemeClr val="bg2">
                    <a:lumMod val="25000"/>
                  </a:schemeClr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977210" y="6334972"/>
            <a:ext cx="2741612" cy="365125"/>
          </a:xfrm>
        </p:spPr>
        <p:txBody>
          <a:bodyPr/>
          <a:lstStyle/>
          <a:p>
            <a:fld id="{D23C339E-6384-4B7D-8AAA-399CE7159230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8" name="Title Placeholder 7"/>
          <p:cNvSpPr>
            <a:spLocks noGrp="1"/>
          </p:cNvSpPr>
          <p:nvPr>
            <p:ph type="title"/>
          </p:nvPr>
        </p:nvSpPr>
        <p:spPr>
          <a:xfrm>
            <a:off x="455614" y="274638"/>
            <a:ext cx="11123612" cy="6397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2046752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ngle content Confidenti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12372" y="1282391"/>
            <a:ext cx="10985855" cy="4590367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pic>
        <p:nvPicPr>
          <p:cNvPr id="15" name="Picture 1"/>
          <p:cNvPicPr>
            <a:picLocks noChangeAspect="1" noChangeArrowheads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0747722" y="84407"/>
            <a:ext cx="1471779" cy="8126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638263" y="6531623"/>
            <a:ext cx="1325679" cy="18985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tx1">
                    <a:tint val="7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fld id="{D23C339E-6384-4B7D-8AAA-399CE715923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extBox 5"/>
          <p:cNvSpPr txBox="1"/>
          <p:nvPr userDrawn="1"/>
        </p:nvSpPr>
        <p:spPr>
          <a:xfrm>
            <a:off x="1589" y="6495394"/>
            <a:ext cx="391958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solidFill>
                  <a:srgbClr val="FF5800"/>
                </a:solidFill>
              </a:rPr>
              <a:t>&lt;Confidential&gt; </a:t>
            </a:r>
            <a:r>
              <a:rPr lang="en-US" sz="800" dirty="0">
                <a:solidFill>
                  <a:srgbClr val="464646"/>
                </a:solidFill>
              </a:rPr>
              <a:t>See Avanade’s </a:t>
            </a:r>
            <a:r>
              <a:rPr lang="en-US" sz="800" dirty="0">
                <a:solidFill>
                  <a:srgbClr val="FF5800"/>
                </a:solidFill>
                <a:hlinkClick r:id="rId3"/>
              </a:rPr>
              <a:t>Data Management Policy</a:t>
            </a:r>
            <a:endParaRPr lang="en-US" sz="800" dirty="0">
              <a:solidFill>
                <a:srgbClr val="FF58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149439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ngle content Highly Confidenti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12372" y="1282391"/>
            <a:ext cx="10985855" cy="4590367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pic>
        <p:nvPicPr>
          <p:cNvPr id="15" name="Picture 1"/>
          <p:cNvPicPr>
            <a:picLocks noChangeAspect="1" noChangeArrowheads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0747722" y="84407"/>
            <a:ext cx="1471779" cy="8126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638263" y="6531623"/>
            <a:ext cx="1325679" cy="18985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tx1">
                    <a:tint val="7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fld id="{D23C339E-6384-4B7D-8AAA-399CE715923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extBox 5"/>
          <p:cNvSpPr txBox="1"/>
          <p:nvPr userDrawn="1"/>
        </p:nvSpPr>
        <p:spPr>
          <a:xfrm>
            <a:off x="1589" y="6495394"/>
            <a:ext cx="391958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solidFill>
                  <a:srgbClr val="FF5800"/>
                </a:solidFill>
              </a:rPr>
              <a:t>&lt;Highly</a:t>
            </a:r>
            <a:r>
              <a:rPr lang="en-US" sz="800" baseline="0" dirty="0">
                <a:solidFill>
                  <a:srgbClr val="FF5800"/>
                </a:solidFill>
              </a:rPr>
              <a:t> </a:t>
            </a:r>
            <a:r>
              <a:rPr lang="en-US" sz="800" dirty="0">
                <a:solidFill>
                  <a:srgbClr val="FF5800"/>
                </a:solidFill>
              </a:rPr>
              <a:t>Confidential&gt; </a:t>
            </a:r>
            <a:r>
              <a:rPr lang="en-US" sz="800" dirty="0">
                <a:solidFill>
                  <a:srgbClr val="464646"/>
                </a:solidFill>
              </a:rPr>
              <a:t>See Avanade’s </a:t>
            </a:r>
            <a:r>
              <a:rPr lang="en-US" sz="800" dirty="0">
                <a:solidFill>
                  <a:srgbClr val="FF5800"/>
                </a:solidFill>
                <a:hlinkClick r:id="rId3"/>
              </a:rPr>
              <a:t>Data Management Policy</a:t>
            </a:r>
            <a:endParaRPr lang="en-US" sz="800" dirty="0">
              <a:solidFill>
                <a:srgbClr val="FF58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45467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ngle content Restrict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12372" y="1282391"/>
            <a:ext cx="10985855" cy="4590367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pic>
        <p:nvPicPr>
          <p:cNvPr id="15" name="Picture 1"/>
          <p:cNvPicPr>
            <a:picLocks noChangeAspect="1" noChangeArrowheads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0747722" y="84407"/>
            <a:ext cx="1471779" cy="8126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638263" y="6531623"/>
            <a:ext cx="1325679" cy="18985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tx1">
                    <a:tint val="7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fld id="{D23C339E-6384-4B7D-8AAA-399CE715923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extBox 5"/>
          <p:cNvSpPr txBox="1"/>
          <p:nvPr userDrawn="1"/>
        </p:nvSpPr>
        <p:spPr>
          <a:xfrm>
            <a:off x="1589" y="6495394"/>
            <a:ext cx="391958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solidFill>
                  <a:srgbClr val="FF5800"/>
                </a:solidFill>
              </a:rPr>
              <a:t>&lt;Restricted&gt; </a:t>
            </a:r>
            <a:r>
              <a:rPr lang="en-US" sz="800" dirty="0">
                <a:solidFill>
                  <a:srgbClr val="464646"/>
                </a:solidFill>
              </a:rPr>
              <a:t>See Avanade’s </a:t>
            </a:r>
            <a:r>
              <a:rPr lang="en-US" sz="800" dirty="0">
                <a:solidFill>
                  <a:srgbClr val="FF5800"/>
                </a:solidFill>
                <a:hlinkClick r:id="rId3"/>
              </a:rPr>
              <a:t>Data Management Policy</a:t>
            </a:r>
            <a:endParaRPr lang="en-US" sz="800" dirty="0">
              <a:solidFill>
                <a:srgbClr val="FF58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36310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ouble content Unrestrict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12371" y="1283754"/>
            <a:ext cx="5180013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28753" y="1283754"/>
            <a:ext cx="5180012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Rectangle 7"/>
          <p:cNvSpPr/>
          <p:nvPr userDrawn="1"/>
        </p:nvSpPr>
        <p:spPr>
          <a:xfrm>
            <a:off x="-6605" y="10362"/>
            <a:ext cx="12188825" cy="997527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607491"/>
            <a:endParaRPr lang="en-US" sz="2399" dirty="0">
              <a:solidFill>
                <a:srgbClr val="FFC000"/>
              </a:solidFill>
            </a:endParaRPr>
          </a:p>
        </p:txBody>
      </p:sp>
      <p:pic>
        <p:nvPicPr>
          <p:cNvPr id="17" name="Picture 1"/>
          <p:cNvPicPr>
            <a:picLocks noChangeAspect="1" noChangeArrowheads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0747722" y="84407"/>
            <a:ext cx="1471779" cy="8126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638263" y="6531623"/>
            <a:ext cx="1325679" cy="18985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tx1">
                    <a:tint val="7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fld id="{D23C339E-6384-4B7D-8AAA-399CE715923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69760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ouble content Confidenti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12371" y="1283754"/>
            <a:ext cx="5180013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28753" y="1283754"/>
            <a:ext cx="5180012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Rectangle 7"/>
          <p:cNvSpPr/>
          <p:nvPr userDrawn="1"/>
        </p:nvSpPr>
        <p:spPr>
          <a:xfrm>
            <a:off x="-6605" y="10362"/>
            <a:ext cx="12188825" cy="997527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607491"/>
            <a:endParaRPr lang="en-US" sz="2399" dirty="0">
              <a:solidFill>
                <a:srgbClr val="FFC000"/>
              </a:solidFill>
            </a:endParaRPr>
          </a:p>
        </p:txBody>
      </p:sp>
      <p:pic>
        <p:nvPicPr>
          <p:cNvPr id="17" name="Picture 1"/>
          <p:cNvPicPr>
            <a:picLocks noChangeAspect="1" noChangeArrowheads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0747722" y="84407"/>
            <a:ext cx="1471779" cy="8126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638263" y="6531623"/>
            <a:ext cx="1325679" cy="18985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tx1">
                    <a:tint val="7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fld id="{D23C339E-6384-4B7D-8AAA-399CE715923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1" name="TextBox 10"/>
          <p:cNvSpPr txBox="1"/>
          <p:nvPr userDrawn="1"/>
        </p:nvSpPr>
        <p:spPr>
          <a:xfrm>
            <a:off x="1589" y="6495394"/>
            <a:ext cx="391958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solidFill>
                  <a:srgbClr val="FF5800"/>
                </a:solidFill>
              </a:rPr>
              <a:t>&lt;Confidential&gt; </a:t>
            </a:r>
            <a:r>
              <a:rPr lang="en-US" sz="800" dirty="0">
                <a:solidFill>
                  <a:srgbClr val="464646"/>
                </a:solidFill>
              </a:rPr>
              <a:t>See Avanade’s </a:t>
            </a:r>
            <a:r>
              <a:rPr lang="en-US" sz="800" dirty="0">
                <a:solidFill>
                  <a:srgbClr val="FF5800"/>
                </a:solidFill>
                <a:hlinkClick r:id="rId3"/>
              </a:rPr>
              <a:t>Data Management Policy</a:t>
            </a:r>
            <a:endParaRPr lang="en-US" sz="800" dirty="0">
              <a:solidFill>
                <a:srgbClr val="FF58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711696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ouble content Highly Confidenti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12371" y="1283754"/>
            <a:ext cx="5180013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28753" y="1283754"/>
            <a:ext cx="5180012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Rectangle 7"/>
          <p:cNvSpPr/>
          <p:nvPr userDrawn="1"/>
        </p:nvSpPr>
        <p:spPr>
          <a:xfrm>
            <a:off x="-6605" y="10362"/>
            <a:ext cx="12188825" cy="997527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607491"/>
            <a:endParaRPr lang="en-US" sz="2399" dirty="0">
              <a:solidFill>
                <a:srgbClr val="FFC000"/>
              </a:solidFill>
            </a:endParaRPr>
          </a:p>
        </p:txBody>
      </p:sp>
      <p:pic>
        <p:nvPicPr>
          <p:cNvPr id="17" name="Picture 1"/>
          <p:cNvPicPr>
            <a:picLocks noChangeAspect="1" noChangeArrowheads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0747722" y="84407"/>
            <a:ext cx="1471779" cy="8126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638263" y="6531623"/>
            <a:ext cx="1325679" cy="18985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tx1">
                    <a:tint val="7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fld id="{D23C339E-6384-4B7D-8AAA-399CE715923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TextBox 8"/>
          <p:cNvSpPr txBox="1"/>
          <p:nvPr userDrawn="1"/>
        </p:nvSpPr>
        <p:spPr>
          <a:xfrm>
            <a:off x="1589" y="6495394"/>
            <a:ext cx="391958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solidFill>
                  <a:srgbClr val="FF5800"/>
                </a:solidFill>
              </a:rPr>
              <a:t>&lt;Highly</a:t>
            </a:r>
            <a:r>
              <a:rPr lang="en-US" sz="800" baseline="0" dirty="0">
                <a:solidFill>
                  <a:srgbClr val="FF5800"/>
                </a:solidFill>
              </a:rPr>
              <a:t> </a:t>
            </a:r>
            <a:r>
              <a:rPr lang="en-US" sz="800" dirty="0">
                <a:solidFill>
                  <a:srgbClr val="FF5800"/>
                </a:solidFill>
              </a:rPr>
              <a:t>Confidential&gt; </a:t>
            </a:r>
            <a:r>
              <a:rPr lang="en-US" sz="800" dirty="0">
                <a:solidFill>
                  <a:srgbClr val="464646"/>
                </a:solidFill>
              </a:rPr>
              <a:t>See Avanade’s </a:t>
            </a:r>
            <a:r>
              <a:rPr lang="en-US" sz="800" dirty="0">
                <a:solidFill>
                  <a:srgbClr val="FF5800"/>
                </a:solidFill>
                <a:hlinkClick r:id="rId3"/>
              </a:rPr>
              <a:t>Data Management Policy</a:t>
            </a:r>
            <a:endParaRPr lang="en-US" sz="800" dirty="0">
              <a:solidFill>
                <a:srgbClr val="FF58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12605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ouble content Restrict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12371" y="1283754"/>
            <a:ext cx="5180013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28753" y="1283754"/>
            <a:ext cx="5180012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Rectangle 7"/>
          <p:cNvSpPr/>
          <p:nvPr userDrawn="1"/>
        </p:nvSpPr>
        <p:spPr>
          <a:xfrm>
            <a:off x="-6605" y="10362"/>
            <a:ext cx="12188825" cy="997527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607491"/>
            <a:endParaRPr lang="en-US" sz="2399" dirty="0">
              <a:solidFill>
                <a:srgbClr val="FFC000"/>
              </a:solidFill>
            </a:endParaRPr>
          </a:p>
        </p:txBody>
      </p:sp>
      <p:pic>
        <p:nvPicPr>
          <p:cNvPr id="17" name="Picture 1"/>
          <p:cNvPicPr>
            <a:picLocks noChangeAspect="1" noChangeArrowheads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0747722" y="84407"/>
            <a:ext cx="1471779" cy="8126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638263" y="6531623"/>
            <a:ext cx="1325679" cy="18985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tx1">
                    <a:tint val="7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fld id="{D23C339E-6384-4B7D-8AAA-399CE715923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TextBox 8"/>
          <p:cNvSpPr txBox="1"/>
          <p:nvPr userDrawn="1"/>
        </p:nvSpPr>
        <p:spPr>
          <a:xfrm>
            <a:off x="1589" y="6495394"/>
            <a:ext cx="391958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solidFill>
                  <a:srgbClr val="FF5800"/>
                </a:solidFill>
              </a:rPr>
              <a:t>&lt;Restricted&gt; </a:t>
            </a:r>
            <a:r>
              <a:rPr lang="en-US" sz="800" dirty="0">
                <a:solidFill>
                  <a:srgbClr val="464646"/>
                </a:solidFill>
              </a:rPr>
              <a:t>See Avanade’s </a:t>
            </a:r>
            <a:r>
              <a:rPr lang="en-US" sz="800" dirty="0">
                <a:solidFill>
                  <a:srgbClr val="FF5800"/>
                </a:solidFill>
                <a:hlinkClick r:id="rId3"/>
              </a:rPr>
              <a:t>Data Management Policy</a:t>
            </a:r>
            <a:endParaRPr lang="en-US" sz="800" dirty="0">
              <a:solidFill>
                <a:srgbClr val="FF58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1792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979514" y="6356351"/>
            <a:ext cx="2741612" cy="34037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2">
                    <a:lumMod val="2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fld id="{D23C339E-6384-4B7D-8AAA-399CE7159230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12188825" cy="1016000"/>
          </a:xfrm>
          <a:prstGeom prst="rect">
            <a:avLst/>
          </a:prstGeom>
          <a:solidFill>
            <a:srgbClr val="F9F9F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en-US" dirty="0">
              <a:solidFill>
                <a:srgbClr val="FFC000"/>
              </a:solidFill>
            </a:endParaRPr>
          </a:p>
        </p:txBody>
      </p:sp>
      <p:pic>
        <p:nvPicPr>
          <p:cNvPr id="14" name="Picture 1"/>
          <p:cNvPicPr>
            <a:picLocks noChangeAspect="1" noChangeArrowheads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0747722" y="84407"/>
            <a:ext cx="1471779" cy="8126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Rectangle 5"/>
          <p:cNvSpPr txBox="1">
            <a:spLocks noChangeArrowheads="1"/>
          </p:cNvSpPr>
          <p:nvPr/>
        </p:nvSpPr>
        <p:spPr bwMode="auto">
          <a:xfrm>
            <a:off x="4851239" y="6531623"/>
            <a:ext cx="2486346" cy="1650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 anchor="b"/>
          <a:lstStyle/>
          <a:p>
            <a:pPr algn="ctr">
              <a:lnSpc>
                <a:spcPct val="90000"/>
              </a:lnSpc>
              <a:spcAft>
                <a:spcPct val="30000"/>
              </a:spcAft>
            </a:pPr>
            <a:r>
              <a:rPr lang="en-US" sz="600" dirty="0">
                <a:solidFill>
                  <a:schemeClr val="bg2">
                    <a:lumMod val="2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©2016 Avanade Inc. All Rights Reserved.</a:t>
            </a:r>
          </a:p>
        </p:txBody>
      </p:sp>
      <p:sp>
        <p:nvSpPr>
          <p:cNvPr id="8" name="Title Placeholder 7"/>
          <p:cNvSpPr>
            <a:spLocks noGrp="1"/>
          </p:cNvSpPr>
          <p:nvPr>
            <p:ph type="title"/>
          </p:nvPr>
        </p:nvSpPr>
        <p:spPr>
          <a:xfrm>
            <a:off x="455614" y="274638"/>
            <a:ext cx="11123612" cy="6397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0484582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237" r:id="rId1"/>
    <p:sldLayoutId id="2147484217" r:id="rId2"/>
    <p:sldLayoutId id="2147484218" r:id="rId3"/>
    <p:sldLayoutId id="2147484219" r:id="rId4"/>
    <p:sldLayoutId id="2147484220" r:id="rId5"/>
    <p:sldLayoutId id="2147484221" r:id="rId6"/>
    <p:sldLayoutId id="2147484222" r:id="rId7"/>
    <p:sldLayoutId id="2147484223" r:id="rId8"/>
    <p:sldLayoutId id="2147484224" r:id="rId9"/>
    <p:sldLayoutId id="2147484225" r:id="rId10"/>
    <p:sldLayoutId id="2147484226" r:id="rId11"/>
    <p:sldLayoutId id="2147484227" r:id="rId12"/>
    <p:sldLayoutId id="2147484228" r:id="rId13"/>
    <p:sldLayoutId id="2147484215" r:id="rId14"/>
    <p:sldLayoutId id="2147484216" r:id="rId15"/>
    <p:sldLayoutId id="2147484230" r:id="rId16"/>
    <p:sldLayoutId id="2147484231" r:id="rId17"/>
    <p:sldLayoutId id="2147484233" r:id="rId18"/>
    <p:sldLayoutId id="2147484232" r:id="rId19"/>
    <p:sldLayoutId id="2147484212" r:id="rId20"/>
  </p:sldLayoutIdLst>
  <p:txStyles>
    <p:titleStyle>
      <a:lvl1pPr marL="0" marR="0" indent="0" algn="l" defTabSz="914400" rtl="0" eaLnBrk="1" fontAlgn="auto" latinLnBrk="0" hangingPunct="1">
        <a:lnSpc>
          <a:spcPct val="90000"/>
        </a:lnSpc>
        <a:spcBef>
          <a:spcPct val="0"/>
        </a:spcBef>
        <a:spcAft>
          <a:spcPts val="0"/>
        </a:spcAft>
        <a:buClrTx/>
        <a:buSzTx/>
        <a:buFontTx/>
        <a:buNone/>
        <a:tabLst/>
        <a:defRPr lang="en-AU" sz="2800" kern="1200" dirty="0">
          <a:solidFill>
            <a:srgbClr val="FF5800"/>
          </a:solidFill>
          <a:latin typeface="Segoe UI" panose="020B0502040204020203" pitchFamily="34" charset="0"/>
          <a:ea typeface="+mj-ea"/>
          <a:cs typeface="Segoe UI" panose="020B0502040204020203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Segoe UI" panose="020B0502040204020203" pitchFamily="34" charset="0"/>
          <a:ea typeface="+mn-ea"/>
          <a:cs typeface="Segoe UI" panose="020B0502040204020203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Segoe UI" panose="020B0502040204020203" pitchFamily="34" charset="0"/>
          <a:ea typeface="+mn-ea"/>
          <a:cs typeface="Segoe UI" panose="020B0502040204020203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Segoe UI" panose="020B0502040204020203" pitchFamily="34" charset="0"/>
          <a:ea typeface="+mn-ea"/>
          <a:cs typeface="Segoe UI" panose="020B0502040204020203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Segoe UI" panose="020B0502040204020203" pitchFamily="34" charset="0"/>
          <a:ea typeface="+mn-ea"/>
          <a:cs typeface="Segoe UI" panose="020B0502040204020203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Segoe UI" panose="020B0502040204020203" pitchFamily="34" charset="0"/>
          <a:ea typeface="+mn-ea"/>
          <a:cs typeface="Segoe UI" panose="020B0502040204020203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mailto:first.lastname@contoso.onmicrosoft.com" TargetMode="External"/><Relationship Id="rId2" Type="http://schemas.openxmlformats.org/officeDocument/2006/relationships/hyperlink" Target="mailto:first.lastname@contoso.com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azure.microsoft.com/en-us/documentation/articles/active-directory-authentication-libraries/" TargetMode="Externa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hyperlink" Target="https://msdn.microsoft.com/en-us/library/office/dn889829.aspx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5.png"/><Relationship Id="rId7" Type="http://schemas.openxmlformats.org/officeDocument/2006/relationships/hyperlink" Target="mailto:kevin.timmerman@avanade.com" TargetMode="External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youtube.com/timmermankevin" TargetMode="External"/><Relationship Id="rId5" Type="http://schemas.openxmlformats.org/officeDocument/2006/relationships/hyperlink" Target="http://www.timmerman.it/" TargetMode="External"/><Relationship Id="rId10" Type="http://schemas.openxmlformats.org/officeDocument/2006/relationships/image" Target="../media/image24.png"/><Relationship Id="rId4" Type="http://schemas.openxmlformats.org/officeDocument/2006/relationships/hyperlink" Target="https://twitter.com/timmermankevin" TargetMode="External"/><Relationship Id="rId9" Type="http://schemas.openxmlformats.org/officeDocument/2006/relationships/image" Target="../media/image17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hyperlink" Target="https://twitter.com/timmermankevin" TargetMode="External"/><Relationship Id="rId13" Type="http://schemas.openxmlformats.org/officeDocument/2006/relationships/image" Target="../media/image17.png"/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12" Type="http://schemas.openxmlformats.org/officeDocument/2006/relationships/image" Target="../media/image16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jpeg"/><Relationship Id="rId11" Type="http://schemas.openxmlformats.org/officeDocument/2006/relationships/hyperlink" Target="mailto:kevin.timmerman@avanade.com" TargetMode="External"/><Relationship Id="rId5" Type="http://schemas.openxmlformats.org/officeDocument/2006/relationships/image" Target="../media/image13.jpeg"/><Relationship Id="rId10" Type="http://schemas.openxmlformats.org/officeDocument/2006/relationships/hyperlink" Target="https://www.youtube.com/timmermankevin" TargetMode="External"/><Relationship Id="rId4" Type="http://schemas.openxmlformats.org/officeDocument/2006/relationships/image" Target="../media/image12.jpeg"/><Relationship Id="rId9" Type="http://schemas.openxmlformats.org/officeDocument/2006/relationships/hyperlink" Target="http://www.timmerman.it/" TargetMode="Externa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hyperlink" Target="https://github.com/OfficeDev/PnP" TargetMode="Externa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57"/>
            <a:ext cx="12188825" cy="68572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305385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/>
              <a:t>There are several methods to authenticate for apps/add-ins</a:t>
            </a:r>
          </a:p>
          <a:p>
            <a:pPr lvl="1"/>
            <a:r>
              <a:rPr lang="en-US" dirty="0"/>
              <a:t>Current user account (e.g. </a:t>
            </a:r>
            <a:r>
              <a:rPr lang="en-US" dirty="0">
                <a:hlinkClick r:id="rId2"/>
              </a:rPr>
              <a:t>first.lastname@contoso.com</a:t>
            </a:r>
            <a:r>
              <a:rPr lang="en-US" dirty="0"/>
              <a:t>) </a:t>
            </a:r>
          </a:p>
          <a:p>
            <a:pPr lvl="1"/>
            <a:r>
              <a:rPr lang="en-US" dirty="0"/>
              <a:t>Cloud Identity (e.g. </a:t>
            </a:r>
            <a:r>
              <a:rPr lang="en-US" dirty="0">
                <a:hlinkClick r:id="rId3"/>
              </a:rPr>
              <a:t>first.lastname@contoso.onmicrosoft.com</a:t>
            </a:r>
            <a:r>
              <a:rPr lang="en-US" dirty="0"/>
              <a:t>)</a:t>
            </a:r>
          </a:p>
          <a:p>
            <a:pPr lvl="1"/>
            <a:r>
              <a:rPr lang="en-US" dirty="0"/>
              <a:t>Token and Client Secret</a:t>
            </a:r>
          </a:p>
          <a:p>
            <a:pPr lvl="1"/>
            <a:r>
              <a:rPr lang="en-US" dirty="0"/>
              <a:t>Azure AD Token and certificate</a:t>
            </a:r>
          </a:p>
          <a:p>
            <a:r>
              <a:rPr lang="en-US" dirty="0"/>
              <a:t>Use the </a:t>
            </a:r>
            <a:r>
              <a:rPr lang="en-US" dirty="0">
                <a:hlinkClick r:id="rId4"/>
              </a:rPr>
              <a:t>ADAL library</a:t>
            </a:r>
            <a:r>
              <a:rPr lang="en-US" dirty="0"/>
              <a:t> to do most of the work for you in your app</a:t>
            </a:r>
          </a:p>
          <a:p>
            <a:endParaRPr lang="en-US" dirty="0"/>
          </a:p>
          <a:p>
            <a:r>
              <a:rPr lang="en-US" dirty="0"/>
              <a:t>Bear in mind that the authentication/token will expire after 1 hour</a:t>
            </a:r>
          </a:p>
          <a:p>
            <a:pPr lvl="3"/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Authentication Methods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2584370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/>
              <a:t>Authentication methods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Demo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8699962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9"/>
          <p:cNvSpPr txBox="1"/>
          <p:nvPr/>
        </p:nvSpPr>
        <p:spPr>
          <a:xfrm>
            <a:off x="818329" y="4484662"/>
            <a:ext cx="5301615" cy="984885"/>
          </a:xfrm>
          <a:prstGeom prst="rect">
            <a:avLst/>
          </a:prstGeom>
          <a:ln>
            <a:noFill/>
          </a:ln>
        </p:spPr>
        <p:txBody>
          <a:bodyPr vert="horz" wrap="square" lIns="0" tIns="0" rIns="0" bIns="0" rtlCol="0">
            <a:spAutoFit/>
          </a:bodyPr>
          <a:lstStyle/>
          <a:p>
            <a:pPr marL="12700"/>
            <a:r>
              <a:rPr lang="en-US" sz="3200" spc="-5" dirty="0">
                <a:solidFill>
                  <a:schemeClr val="bg1"/>
                </a:solidFill>
                <a:latin typeface="Segoe UI Light"/>
                <a:cs typeface="Segoe UI Light"/>
              </a:rPr>
              <a:t>Efficient querying via SharePoint API’s</a:t>
            </a:r>
            <a:endParaRPr lang="en-US" sz="3200" dirty="0">
              <a:solidFill>
                <a:schemeClr val="bg2">
                  <a:lumMod val="75000"/>
                </a:schemeClr>
              </a:solidFill>
              <a:latin typeface="Segoe UI Light"/>
              <a:cs typeface="Segoe UI Light"/>
            </a:endParaRPr>
          </a:p>
        </p:txBody>
      </p:sp>
    </p:spTree>
    <p:extLst>
      <p:ext uri="{BB962C8B-B14F-4D97-AF65-F5344CB8AC3E}">
        <p14:creationId xmlns:p14="http://schemas.microsoft.com/office/powerpoint/2010/main" val="365458430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/>
              <a:t>Only request the properties you need in Load/LoadQuery methods</a:t>
            </a:r>
          </a:p>
          <a:p>
            <a:pPr lvl="1"/>
            <a:r>
              <a:rPr lang="en-US" dirty="0"/>
              <a:t>Limits required bandwidth</a:t>
            </a:r>
          </a:p>
          <a:p>
            <a:pPr lvl="1"/>
            <a:r>
              <a:rPr lang="en-US" dirty="0"/>
              <a:t>Limits memory consumption</a:t>
            </a:r>
          </a:p>
          <a:p>
            <a:pPr lvl="1"/>
            <a:r>
              <a:rPr lang="en-US" dirty="0"/>
              <a:t>Only retrieve the objects and properties you need</a:t>
            </a:r>
          </a:p>
          <a:p>
            <a:r>
              <a:rPr lang="en-US" dirty="0"/>
              <a:t>LoadQuery method</a:t>
            </a:r>
          </a:p>
          <a:p>
            <a:pPr lvl="1"/>
            <a:r>
              <a:rPr lang="en-US" dirty="0"/>
              <a:t>Let SharePoint do the processing</a:t>
            </a:r>
          </a:p>
          <a:p>
            <a:endParaRPr lang="en-US" dirty="0"/>
          </a:p>
          <a:p>
            <a:r>
              <a:rPr lang="en-US" dirty="0"/>
              <a:t>On very large sites (e.g. with thousands of lists), if you retrieve all properties, this can easily lead to time-outs.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Efficient querying via SharePoint API’s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7256157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/>
              <a:t>Performance difference Load vs. LoadQuery when retrieving SCA’s</a:t>
            </a:r>
          </a:p>
          <a:p>
            <a:pPr lvl="1"/>
            <a:r>
              <a:rPr lang="en-US" dirty="0"/>
              <a:t>1000 users are present on the demo site</a:t>
            </a:r>
          </a:p>
          <a:p>
            <a:pPr lvl="1"/>
            <a:r>
              <a:rPr lang="en-US" dirty="0"/>
              <a:t>Based on 100 requests, the time required to perform a LoadQuery is ~33% more efficient</a:t>
            </a:r>
          </a:p>
          <a:p>
            <a:pPr lvl="1"/>
            <a:r>
              <a:rPr lang="en-US" dirty="0"/>
              <a:t>The response body from SharePoint is only 500 bytes vs 10 KB</a:t>
            </a:r>
          </a:p>
          <a:p>
            <a:r>
              <a:rPr lang="en-US" dirty="0"/>
              <a:t>Performance difference Load vs. LoadQuery when retrieving hidden lists</a:t>
            </a:r>
          </a:p>
          <a:p>
            <a:pPr lvl="1"/>
            <a:r>
              <a:rPr lang="en-US" dirty="0"/>
              <a:t>30 lists/libraries are present on the demo site</a:t>
            </a:r>
          </a:p>
          <a:p>
            <a:pPr lvl="1"/>
            <a:r>
              <a:rPr lang="en-US" dirty="0"/>
              <a:t>Based on 100 requests, the time required to perform a LoadQuery is ~2% more efficient</a:t>
            </a:r>
          </a:p>
          <a:p>
            <a:pPr lvl="1"/>
            <a:r>
              <a:rPr lang="en-US" dirty="0"/>
              <a:t>The response body from SharePoint is only 1KB vs 2KB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Efficient querying via SharePoint API’s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4269955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/>
              <a:t>Use batching to perform large operations</a:t>
            </a:r>
          </a:p>
          <a:p>
            <a:pPr lvl="1"/>
            <a:r>
              <a:rPr lang="en-US" dirty="0"/>
              <a:t>Resolving 1000 users in one batch results in a timeout after the default 90 seconds timeout</a:t>
            </a:r>
          </a:p>
          <a:p>
            <a:pPr lvl="1"/>
            <a:r>
              <a:rPr lang="en-US" dirty="0"/>
              <a:t>Using a batch size of 100 users, there are 10 requests required and all calls succeed in a total of ~2 minutes</a:t>
            </a:r>
          </a:p>
          <a:p>
            <a:r>
              <a:rPr lang="en-US" dirty="0"/>
              <a:t>Same approach can be used for batch updates to list items, read operations or other large operations you might want to perform against SharePoint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Efficient querying via SharePoint API’s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3763278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half" idx="1"/>
          </p:nvPr>
        </p:nvSpPr>
        <p:spPr>
          <a:xfrm>
            <a:off x="512372" y="1282391"/>
            <a:ext cx="10985855" cy="5022156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When using a token to authenticate:</a:t>
            </a:r>
          </a:p>
          <a:p>
            <a:r>
              <a:rPr lang="en-US" dirty="0"/>
              <a:t>Cache your tenant’s realm/token for multiple requests</a:t>
            </a:r>
          </a:p>
          <a:p>
            <a:pPr lvl="1"/>
            <a:r>
              <a:rPr lang="en-US" dirty="0"/>
              <a:t>A token is valid for one hour, so you only need to refresh/re-request it again after one hour</a:t>
            </a:r>
          </a:p>
          <a:p>
            <a:pPr lvl="1"/>
            <a:r>
              <a:rPr lang="en-US" dirty="0"/>
              <a:t>If you request it for every ExecuteQuery, this delays the request and consumes additional SPO resources and bandwidth</a:t>
            </a:r>
          </a:p>
          <a:p>
            <a:r>
              <a:rPr lang="en-US" dirty="0"/>
              <a:t>Be aware that in SharePoint Online, if a site does not exist it throws a forbidden error when trying to request a token or performing an ExecuteQuery</a:t>
            </a:r>
          </a:p>
          <a:p>
            <a:pPr lvl="1"/>
            <a:r>
              <a:rPr lang="en-US" dirty="0"/>
              <a:t>To avoid this, it’s best to first perform a </a:t>
            </a:r>
            <a:r>
              <a:rPr lang="en-US" dirty="0" err="1"/>
              <a:t>WebClient</a:t>
            </a:r>
            <a:r>
              <a:rPr lang="en-US" dirty="0"/>
              <a:t> request as this will properly respond with a “404 Not Found” code if the site does not exist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Efficient querying via SharePoint API’s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6198651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/>
              <a:t>Efficient querying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Demo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7308763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9"/>
          <p:cNvSpPr txBox="1"/>
          <p:nvPr/>
        </p:nvSpPr>
        <p:spPr>
          <a:xfrm>
            <a:off x="825985" y="4498516"/>
            <a:ext cx="5301615" cy="984885"/>
          </a:xfrm>
          <a:prstGeom prst="rect">
            <a:avLst/>
          </a:prstGeom>
          <a:ln>
            <a:noFill/>
          </a:ln>
        </p:spPr>
        <p:txBody>
          <a:bodyPr vert="horz" wrap="square" lIns="0" tIns="0" rIns="0" bIns="0" rtlCol="0">
            <a:spAutoFit/>
          </a:bodyPr>
          <a:lstStyle/>
          <a:p>
            <a:pPr marL="12700"/>
            <a:r>
              <a:rPr lang="en-US" sz="3200" spc="-5" dirty="0">
                <a:solidFill>
                  <a:schemeClr val="bg1"/>
                </a:solidFill>
                <a:latin typeface="Segoe UI Light"/>
                <a:cs typeface="Segoe UI Light"/>
              </a:rPr>
              <a:t>Handling throttling and network outages</a:t>
            </a:r>
            <a:endParaRPr lang="en-US" sz="3200" dirty="0">
              <a:solidFill>
                <a:schemeClr val="bg2">
                  <a:lumMod val="75000"/>
                </a:schemeClr>
              </a:solidFill>
              <a:latin typeface="Segoe UI Light"/>
              <a:cs typeface="Segoe UI Light"/>
            </a:endParaRPr>
          </a:p>
        </p:txBody>
      </p:sp>
    </p:spTree>
    <p:extLst>
      <p:ext uri="{BB962C8B-B14F-4D97-AF65-F5344CB8AC3E}">
        <p14:creationId xmlns:p14="http://schemas.microsoft.com/office/powerpoint/2010/main" val="76038792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/>
              <a:t>SharePoint Online uses </a:t>
            </a:r>
            <a:r>
              <a:rPr lang="en-US" dirty="0">
                <a:hlinkClick r:id="rId2"/>
              </a:rPr>
              <a:t>throttling</a:t>
            </a:r>
            <a:r>
              <a:rPr lang="en-US" dirty="0"/>
              <a:t> to maintain optimal performance and reliability of the SharePoint Online service. Throttling limits the number of user actions or concurrent calls (by script or code) to prevent overuse of resources</a:t>
            </a:r>
          </a:p>
          <a:p>
            <a:pPr marL="0" indent="0">
              <a:buNone/>
            </a:pPr>
            <a:r>
              <a:rPr lang="en-US" sz="1800" dirty="0"/>
              <a:t>          throttling design		                sporadic traffic		                   overwhelming traffic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Handling throttling and network outages</a:t>
            </a:r>
          </a:p>
        </p:txBody>
      </p:sp>
      <p:pic>
        <p:nvPicPr>
          <p:cNvPr id="4" name="Picture 2" descr="How throttling happen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0634" y="3235708"/>
            <a:ext cx="3738434" cy="36382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Sporadic throttli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34594" y="3219375"/>
            <a:ext cx="4073160" cy="36403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6" descr="Steady throttli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95362" y="3219375"/>
            <a:ext cx="4073161" cy="36403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7627675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Effective Client-side Coding against Office 365</a:t>
            </a:r>
          </a:p>
        </p:txBody>
      </p:sp>
      <p:sp>
        <p:nvSpPr>
          <p:cNvPr id="3" name="Rectangle 2"/>
          <p:cNvSpPr/>
          <p:nvPr/>
        </p:nvSpPr>
        <p:spPr>
          <a:xfrm>
            <a:off x="1128715" y="3892771"/>
            <a:ext cx="6437579" cy="738656"/>
          </a:xfrm>
          <a:prstGeom prst="rect">
            <a:avLst/>
          </a:prstGeom>
        </p:spPr>
        <p:txBody>
          <a:bodyPr wrap="square" lIns="91433" tIns="45716" rIns="91433" bIns="45716">
            <a:spAutoFit/>
          </a:bodyPr>
          <a:lstStyle/>
          <a:p>
            <a:pPr>
              <a:defRPr/>
            </a:pPr>
            <a:endParaRPr lang="en-US" sz="1400" dirty="0">
              <a:solidFill>
                <a:schemeClr val="bg1"/>
              </a:solidFill>
              <a:latin typeface="Segoe UI" charset="0"/>
              <a:ea typeface="Segoe UI" charset="0"/>
              <a:cs typeface="Segoe UI" charset="0"/>
            </a:endParaRPr>
          </a:p>
          <a:p>
            <a:pPr>
              <a:defRPr/>
            </a:pPr>
            <a:r>
              <a:rPr lang="en-US" sz="1400" dirty="0">
                <a:solidFill>
                  <a:schemeClr val="bg1"/>
                </a:solidFill>
                <a:latin typeface="Segoe UI" charset="0"/>
                <a:ea typeface="Segoe UI" charset="0"/>
                <a:cs typeface="Segoe UI" charset="0"/>
              </a:rPr>
              <a:t>Kevin Timmerman</a:t>
            </a:r>
          </a:p>
          <a:p>
            <a:pPr>
              <a:defRPr/>
            </a:pPr>
            <a:r>
              <a:rPr lang="en-US" sz="1400" dirty="0">
                <a:solidFill>
                  <a:schemeClr val="bg1"/>
                </a:solidFill>
                <a:latin typeface="Segoe UI" charset="0"/>
                <a:ea typeface="Segoe UI" charset="0"/>
                <a:cs typeface="Segoe UI" charset="0"/>
              </a:rPr>
              <a:t>November 17</a:t>
            </a:r>
            <a:r>
              <a:rPr lang="en-US" sz="1400" baseline="30000" dirty="0">
                <a:solidFill>
                  <a:schemeClr val="bg1"/>
                </a:solidFill>
                <a:latin typeface="Segoe UI" charset="0"/>
                <a:ea typeface="Segoe UI" charset="0"/>
                <a:cs typeface="Segoe UI" charset="0"/>
              </a:rPr>
              <a:t>th</a:t>
            </a:r>
            <a:r>
              <a:rPr lang="en-US" sz="1400" dirty="0">
                <a:solidFill>
                  <a:schemeClr val="bg1"/>
                </a:solidFill>
                <a:latin typeface="Segoe UI" charset="0"/>
                <a:ea typeface="Segoe UI" charset="0"/>
                <a:cs typeface="Segoe UI" charset="0"/>
              </a:rPr>
              <a:t> 2016</a:t>
            </a:r>
          </a:p>
        </p:txBody>
      </p:sp>
      <p:pic>
        <p:nvPicPr>
          <p:cNvPr id="4" name="Picture 2" descr="https://attachment.outlook.office.net/owa/Kevin.Timmerman@avanade.com/service.svc/s/GetAttachmentThumbnail?id=AAMkAGFlNDI1ODIwLTViMjAtNGY5MS1iYjc0LWNlZTZlYTM0NzA0OABGAAAAAAArE%2BLDAmrqQZN58xgPrVGsBwAPRmGJEX9eRopqn3Kt4l7iAABltZB%2BAAAPRmGJEX9eRopqn3Kt4l7iAABMv5fzAAABEgAQADMsXA1nuyRHl%2F%2Fi8jNm5w8%3D&amp;thumbnailType=2&amp;X-OWA-CANARY=29b4paz5A0-LlxEeU06uNFA7a-_JydMYMtVHpw1SFkdYrPAn2hw61WTpw1OuVKcVXDrj34IUkWk.&amp;token=2d8698ed-f2d0-4a82-a37a-6ba60b732744&amp;owa=outlook.office.com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32758" y="6176379"/>
            <a:ext cx="2591301" cy="5182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8180577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/>
              <a:t>If a ExecuteQuery is throttled by SharePoint, it throws a HTTP status code 429: “Too many requests”</a:t>
            </a:r>
          </a:p>
          <a:p>
            <a:r>
              <a:rPr lang="en-US" dirty="0"/>
              <a:t>You can catch this error code and implement a cool down and retry mechanism</a:t>
            </a:r>
          </a:p>
          <a:p>
            <a:r>
              <a:rPr lang="en-US" dirty="0"/>
              <a:t>The Core.Throttling example from the PnP framework has the  “ExecuteQueryWithIncrementalRetry” extension method to catch HTTP codes 429 and 503</a:t>
            </a:r>
          </a:p>
          <a:p>
            <a:endParaRPr lang="en-US" dirty="0"/>
          </a:p>
          <a:p>
            <a:r>
              <a:rPr lang="en-US" dirty="0"/>
              <a:t>If you also want to catch any other unexpected errors (like timeouts/network outages), you can implement the same approach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Handling throttling and network outages</a:t>
            </a:r>
          </a:p>
        </p:txBody>
      </p:sp>
    </p:spTree>
    <p:extLst>
      <p:ext uri="{BB962C8B-B14F-4D97-AF65-F5344CB8AC3E}">
        <p14:creationId xmlns:p14="http://schemas.microsoft.com/office/powerpoint/2010/main" val="85622401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/>
              <a:t>Throttling and network outages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Demo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1386408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9"/>
          <p:cNvSpPr txBox="1"/>
          <p:nvPr/>
        </p:nvSpPr>
        <p:spPr>
          <a:xfrm>
            <a:off x="818329" y="4484662"/>
            <a:ext cx="5301615" cy="984885"/>
          </a:xfrm>
          <a:prstGeom prst="rect">
            <a:avLst/>
          </a:prstGeom>
          <a:ln>
            <a:noFill/>
          </a:ln>
        </p:spPr>
        <p:txBody>
          <a:bodyPr vert="horz" wrap="square" lIns="0" tIns="0" rIns="0" bIns="0" rtlCol="0">
            <a:spAutoFit/>
          </a:bodyPr>
          <a:lstStyle/>
          <a:p>
            <a:pPr marL="12700"/>
            <a:r>
              <a:rPr lang="en-US" sz="3200" spc="-5" dirty="0">
                <a:solidFill>
                  <a:schemeClr val="bg1"/>
                </a:solidFill>
                <a:latin typeface="Segoe UI Light"/>
                <a:cs typeface="Segoe UI Light"/>
              </a:rPr>
              <a:t>How to include this in the SharePoint Framework</a:t>
            </a:r>
          </a:p>
        </p:txBody>
      </p:sp>
    </p:spTree>
    <p:extLst>
      <p:ext uri="{BB962C8B-B14F-4D97-AF65-F5344CB8AC3E}">
        <p14:creationId xmlns:p14="http://schemas.microsoft.com/office/powerpoint/2010/main" val="353942953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/>
              <a:t>The SharePoint Framework primarily uses JSOM</a:t>
            </a:r>
          </a:p>
          <a:p>
            <a:r>
              <a:rPr lang="en-US" dirty="0"/>
              <a:t>The code examples were in CSOM, but the same approaches can be rewritten and reused in JSOM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to include this in the SharePoint Framework</a:t>
            </a:r>
          </a:p>
        </p:txBody>
      </p:sp>
    </p:spTree>
    <p:extLst>
      <p:ext uri="{BB962C8B-B14F-4D97-AF65-F5344CB8AC3E}">
        <p14:creationId xmlns:p14="http://schemas.microsoft.com/office/powerpoint/2010/main" val="132064684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9"/>
          <p:cNvSpPr txBox="1"/>
          <p:nvPr/>
        </p:nvSpPr>
        <p:spPr>
          <a:xfrm>
            <a:off x="825985" y="4498516"/>
            <a:ext cx="5301615" cy="492443"/>
          </a:xfrm>
          <a:prstGeom prst="rect">
            <a:avLst/>
          </a:prstGeom>
          <a:ln>
            <a:noFill/>
          </a:ln>
        </p:spPr>
        <p:txBody>
          <a:bodyPr vert="horz" wrap="square" lIns="0" tIns="0" rIns="0" bIns="0" rtlCol="0">
            <a:spAutoFit/>
          </a:bodyPr>
          <a:lstStyle/>
          <a:p>
            <a:pPr marL="12700"/>
            <a:r>
              <a:rPr lang="en-US" sz="3200" spc="-5" dirty="0">
                <a:solidFill>
                  <a:schemeClr val="bg1"/>
                </a:solidFill>
                <a:latin typeface="Segoe UI Light"/>
                <a:cs typeface="Segoe UI Light"/>
              </a:rPr>
              <a:t>Summary</a:t>
            </a:r>
          </a:p>
        </p:txBody>
      </p:sp>
    </p:spTree>
    <p:extLst>
      <p:ext uri="{BB962C8B-B14F-4D97-AF65-F5344CB8AC3E}">
        <p14:creationId xmlns:p14="http://schemas.microsoft.com/office/powerpoint/2010/main" val="28539426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/>
              <a:t>Use the PnP Framework for authentication and best practices</a:t>
            </a:r>
          </a:p>
          <a:p>
            <a:r>
              <a:rPr lang="en-US" dirty="0"/>
              <a:t>Only retrieve the objects you need from SharePoint</a:t>
            </a:r>
          </a:p>
          <a:p>
            <a:r>
              <a:rPr lang="en-US" dirty="0"/>
              <a:t>Be aware of throttling limits and potential time-outs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Summary</a:t>
            </a:r>
          </a:p>
        </p:txBody>
      </p:sp>
    </p:spTree>
    <p:extLst>
      <p:ext uri="{BB962C8B-B14F-4D97-AF65-F5344CB8AC3E}">
        <p14:creationId xmlns:p14="http://schemas.microsoft.com/office/powerpoint/2010/main" val="137919125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9"/>
          <p:cNvSpPr txBox="1"/>
          <p:nvPr/>
        </p:nvSpPr>
        <p:spPr>
          <a:xfrm>
            <a:off x="818329" y="4484662"/>
            <a:ext cx="5301615" cy="492443"/>
          </a:xfrm>
          <a:prstGeom prst="rect">
            <a:avLst/>
          </a:prstGeom>
          <a:ln>
            <a:noFill/>
          </a:ln>
        </p:spPr>
        <p:txBody>
          <a:bodyPr vert="horz" wrap="square" lIns="0" tIns="0" rIns="0" bIns="0" rtlCol="0">
            <a:spAutoFit/>
          </a:bodyPr>
          <a:lstStyle/>
          <a:p>
            <a:pPr marL="12700"/>
            <a:r>
              <a:rPr lang="en-US" sz="3200" spc="-5" dirty="0">
                <a:solidFill>
                  <a:schemeClr val="bg1"/>
                </a:solidFill>
                <a:latin typeface="Segoe UI Light"/>
                <a:cs typeface="Segoe UI Light"/>
              </a:rPr>
              <a:t>Questions?</a:t>
            </a:r>
          </a:p>
        </p:txBody>
      </p:sp>
    </p:spTree>
    <p:extLst>
      <p:ext uri="{BB962C8B-B14F-4D97-AF65-F5344CB8AC3E}">
        <p14:creationId xmlns:p14="http://schemas.microsoft.com/office/powerpoint/2010/main" val="49062427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half" idx="1"/>
          </p:nvPr>
        </p:nvSpPr>
        <p:spPr>
          <a:prstGeom prst="rect">
            <a:avLst/>
          </a:prstGeom>
        </p:spPr>
        <p:txBody>
          <a:bodyPr/>
          <a:lstStyle/>
          <a:p>
            <a:pPr marL="0" indent="0">
              <a:buNone/>
            </a:pPr>
            <a:endParaRPr lang="en-US" b="1" dirty="0"/>
          </a:p>
          <a:p>
            <a:pPr marL="0" indent="0" algn="ctr">
              <a:buNone/>
            </a:pPr>
            <a:r>
              <a:rPr lang="en-US" b="1" dirty="0"/>
              <a:t>And enjoy the remaining sessions at UnityConnect!</a:t>
            </a:r>
            <a:endParaRPr lang="en-US" sz="24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Thanks</a:t>
            </a:r>
          </a:p>
        </p:txBody>
      </p:sp>
      <p:pic>
        <p:nvPicPr>
          <p:cNvPr id="8" name="Picture 10" descr="http://www.dekeukenvantantecake.nl/images/stories/twitter-logoklein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337" y="6042447"/>
            <a:ext cx="515304" cy="5048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4" descr="https://pixabay.com/static/uploads/photo/2012/04/24/23/17/rss-41072_960_720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34413" y="6072874"/>
            <a:ext cx="440887" cy="4439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770636" y="6119171"/>
            <a:ext cx="112943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800" dirty="0">
                <a:hlinkClick r:id="rId4"/>
              </a:rPr>
              <a:t>@timmermankevin</a:t>
            </a:r>
            <a:r>
              <a:rPr lang="nl-NL" sz="1800" dirty="0"/>
              <a:t>                 </a:t>
            </a:r>
            <a:r>
              <a:rPr lang="nl-NL" sz="1800" dirty="0">
                <a:hlinkClick r:id="rId5"/>
              </a:rPr>
              <a:t>www.timmerman.it</a:t>
            </a:r>
            <a:r>
              <a:rPr lang="nl-NL" sz="1800" dirty="0"/>
              <a:t>                 </a:t>
            </a:r>
            <a:r>
              <a:rPr lang="nl-NL" sz="1800" dirty="0">
                <a:hlinkClick r:id="rId6"/>
              </a:rPr>
              <a:t>timmermankevin</a:t>
            </a:r>
            <a:r>
              <a:rPr lang="nl-NL" sz="1800" dirty="0"/>
              <a:t>                 </a:t>
            </a:r>
            <a:r>
              <a:rPr lang="nl-NL" sz="1800" dirty="0">
                <a:hlinkClick r:id="rId7"/>
              </a:rPr>
              <a:t>kevin.timmerman@avanade.com</a:t>
            </a:r>
            <a:r>
              <a:rPr lang="nl-NL" sz="1800" dirty="0"/>
              <a:t> </a:t>
            </a:r>
          </a:p>
        </p:txBody>
      </p:sp>
      <p:pic>
        <p:nvPicPr>
          <p:cNvPr id="11" name="Picture 6" descr="http://www.skio2016.at/images/2016/Intro_pictures/Youtube1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98072" y="6053785"/>
            <a:ext cx="489622" cy="4821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8" descr="http://www.angelo.edu/services/technology/network/email/images/logo-outlook.pn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07386" y="6080410"/>
            <a:ext cx="454888" cy="4288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2" descr="https://attachment.outlook.office.net/owa/Kevin.Timmerman@avanade.com/service.svc/s/GetAttachmentThumbnail?id=AAMkAGFlNDI1ODIwLTViMjAtNGY5MS1iYjc0LWNlZTZlYTM0NzA0OABGAAAAAAArE%2BLDAmrqQZN58xgPrVGsBwAPRmGJEX9eRopqn3Kt4l7iAABltZB%2BAAAPRmGJEX9eRopqn3Kt4l7iAABMv5fzAAABEgAQADMsXA1nuyRHl%2F%2Fi8jNm5w8%3D&amp;thumbnailType=2&amp;X-OWA-CANARY=29b4paz5A0-LlxEeU06uNFA7a-_JydMYMtVHpw1SFkdYrPAn2hw61WTpw1OuVKcVXDrj34IUkWk.&amp;token=2d8698ed-f2d0-4a82-a37a-6ba60b732744&amp;owa=outlook.office.com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3806" y="3167953"/>
            <a:ext cx="7581705" cy="15163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1662352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half" idx="1"/>
          </p:nvPr>
        </p:nvSpPr>
        <p:spPr>
          <a:prstGeom prst="rect">
            <a:avLst/>
          </a:prstGeom>
        </p:spPr>
        <p:txBody>
          <a:bodyPr/>
          <a:lstStyle/>
          <a:p>
            <a:pPr marL="0" indent="0">
              <a:buNone/>
            </a:pPr>
            <a:r>
              <a:rPr lang="en-US" b="1" dirty="0"/>
              <a:t>Kevin Timmerman</a:t>
            </a:r>
          </a:p>
          <a:p>
            <a:pPr lvl="1"/>
            <a:r>
              <a:rPr lang="en-US" sz="2000" dirty="0"/>
              <a:t>Sr. Consultant at Avanade since 2008</a:t>
            </a:r>
          </a:p>
          <a:p>
            <a:pPr lvl="1"/>
            <a:r>
              <a:rPr lang="en-US" sz="2000" dirty="0"/>
              <a:t>Software Engineering – SharePoint community</a:t>
            </a:r>
          </a:p>
          <a:p>
            <a:r>
              <a:rPr lang="en-US" sz="2400" dirty="0"/>
              <a:t>Involved in multiple (large) projects implementing SharePoint </a:t>
            </a:r>
            <a:br>
              <a:rPr lang="en-US" sz="2400" dirty="0"/>
            </a:br>
            <a:r>
              <a:rPr lang="en-US" sz="2400" dirty="0"/>
              <a:t>2007, 2010, 2013 and Office 365 / SharePoint Online</a:t>
            </a:r>
          </a:p>
          <a:p>
            <a:r>
              <a:rPr lang="en-US" sz="2400" dirty="0"/>
              <a:t>Combined roles as developer/team lead and architect/PM</a:t>
            </a:r>
          </a:p>
          <a:p>
            <a:endParaRPr lang="en-US" sz="1799" dirty="0"/>
          </a:p>
          <a:p>
            <a:pPr marL="0" indent="0">
              <a:buNone/>
            </a:pPr>
            <a:r>
              <a:rPr lang="en-US" b="1" dirty="0"/>
              <a:t>Hobbies</a:t>
            </a:r>
          </a:p>
          <a:p>
            <a:r>
              <a:rPr lang="en-US" sz="2400" dirty="0"/>
              <a:t>Musician, playing trumpet since 1994</a:t>
            </a:r>
          </a:p>
          <a:p>
            <a:r>
              <a:rPr lang="en-US" sz="2400" dirty="0"/>
              <a:t>‘Do it your self’ home improvements</a:t>
            </a:r>
          </a:p>
          <a:p>
            <a:r>
              <a:rPr lang="en-US" sz="2400" dirty="0"/>
              <a:t>Started with inline skating again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Meet the speaker</a:t>
            </a:r>
          </a:p>
        </p:txBody>
      </p:sp>
      <p:pic>
        <p:nvPicPr>
          <p:cNvPr id="4" name="Picture 4" descr="https://www.wien.info/media/images/inline-skater-skating-19to1.jpe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34999" y="4533570"/>
            <a:ext cx="2727275" cy="14352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6" descr="http://www.klussenbedrijf-edi.nl/wp-content/uploads/2012/08/EDI-klussenbedrijf-banner-gereetschap-2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6227" y="3710066"/>
            <a:ext cx="3058583" cy="12421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8" descr="foto-macband4 (2)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89265" y="2376369"/>
            <a:ext cx="2089150" cy="20732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0235192" y="167493"/>
            <a:ext cx="1811867" cy="2086393"/>
          </a:xfrm>
          <a:prstGeom prst="ellipse">
            <a:avLst/>
          </a:prstGeom>
          <a:ln w="3175" cap="rnd">
            <a:noFill/>
          </a:ln>
          <a:effectLst/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10" descr="http://www.dekeukenvantantecake.nl/images/stories/twitter-logoklein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337" y="6042447"/>
            <a:ext cx="515304" cy="5048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4" descr="https://pixabay.com/static/uploads/photo/2012/04/24/23/17/rss-41072_960_720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34413" y="6072874"/>
            <a:ext cx="440887" cy="4439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770636" y="6119171"/>
            <a:ext cx="112943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800" dirty="0">
                <a:hlinkClick r:id="rId8"/>
              </a:rPr>
              <a:t>@timmermankevin</a:t>
            </a:r>
            <a:r>
              <a:rPr lang="nl-NL" sz="1800" dirty="0"/>
              <a:t>                 </a:t>
            </a:r>
            <a:r>
              <a:rPr lang="nl-NL" sz="1800" dirty="0">
                <a:hlinkClick r:id="rId9"/>
              </a:rPr>
              <a:t>www.timmerman.it</a:t>
            </a:r>
            <a:r>
              <a:rPr lang="nl-NL" sz="1800" dirty="0"/>
              <a:t>                 </a:t>
            </a:r>
            <a:r>
              <a:rPr lang="nl-NL" sz="1800" dirty="0">
                <a:hlinkClick r:id="rId10"/>
              </a:rPr>
              <a:t>timmermankevin</a:t>
            </a:r>
            <a:r>
              <a:rPr lang="nl-NL" sz="1800" dirty="0"/>
              <a:t>                 </a:t>
            </a:r>
            <a:r>
              <a:rPr lang="nl-NL" sz="1800" dirty="0">
                <a:hlinkClick r:id="rId11"/>
              </a:rPr>
              <a:t>kevin.timmerman@avanade.com</a:t>
            </a:r>
            <a:r>
              <a:rPr lang="nl-NL" sz="1800" dirty="0"/>
              <a:t> </a:t>
            </a:r>
          </a:p>
        </p:txBody>
      </p:sp>
      <p:pic>
        <p:nvPicPr>
          <p:cNvPr id="11" name="Picture 6" descr="http://www.skio2016.at/images/2016/Intro_pictures/Youtube1.png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98072" y="6053785"/>
            <a:ext cx="489622" cy="4821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8" descr="http://www.angelo.edu/services/technology/network/email/images/logo-outlook.png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07386" y="6080410"/>
            <a:ext cx="454888" cy="4288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7728379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/>
              <a:t>SharePoint development introduction</a:t>
            </a:r>
          </a:p>
          <a:p>
            <a:r>
              <a:rPr lang="en-US" dirty="0"/>
              <a:t>The PnP Framework</a:t>
            </a:r>
          </a:p>
          <a:p>
            <a:r>
              <a:rPr lang="en-US" dirty="0"/>
              <a:t>Authentication methods</a:t>
            </a:r>
          </a:p>
          <a:p>
            <a:r>
              <a:rPr lang="en-US" dirty="0"/>
              <a:t>Efficient querying via SharePoint API’s</a:t>
            </a:r>
          </a:p>
          <a:p>
            <a:r>
              <a:rPr lang="en-US" dirty="0"/>
              <a:t>Handling throttling and network outages</a:t>
            </a:r>
          </a:p>
          <a:p>
            <a:r>
              <a:rPr lang="en-US" dirty="0"/>
              <a:t>How to include this in the SharePoint Framework</a:t>
            </a:r>
          </a:p>
          <a:p>
            <a:endParaRPr lang="en-US" dirty="0"/>
          </a:p>
          <a:p>
            <a:pPr marL="0" indent="0">
              <a:buNone/>
            </a:pPr>
            <a:r>
              <a:rPr lang="en-US" dirty="0"/>
              <a:t>And of course code demo’s </a:t>
            </a:r>
            <a:r>
              <a:rPr lang="en-US" dirty="0">
                <a:sym typeface="Wingdings" panose="05000000000000000000" pitchFamily="2" charset="2"/>
              </a:rPr>
              <a:t></a:t>
            </a:r>
            <a:endParaRPr lang="en-US" dirty="0"/>
          </a:p>
          <a:p>
            <a:pPr lvl="3"/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Agenda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9146806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3021861078"/>
              </p:ext>
            </p:extLst>
          </p:nvPr>
        </p:nvGraphicFramePr>
        <p:xfrm>
          <a:off x="593726" y="1345877"/>
          <a:ext cx="10985503" cy="3528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8635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9982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9982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69982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699829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699829">
                  <a:extLst>
                    <a:ext uri="{9D8B030D-6E8A-4147-A177-3AD203B41FA5}">
                      <a16:colId xmlns:a16="http://schemas.microsoft.com/office/drawing/2014/main" val="1243088062"/>
                    </a:ext>
                  </a:extLst>
                </a:gridCol>
              </a:tblGrid>
              <a:tr h="504000">
                <a:tc>
                  <a:txBody>
                    <a:bodyPr/>
                    <a:lstStyle/>
                    <a:p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dirty="0"/>
                        <a:t>SP</a:t>
                      </a:r>
                      <a:r>
                        <a:rPr lang="nl-NL" baseline="0" dirty="0"/>
                        <a:t> 2007</a:t>
                      </a:r>
                      <a:endParaRPr lang="nl-NL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dirty="0"/>
                        <a:t>SP 2010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dirty="0"/>
                        <a:t>SP 2013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dirty="0"/>
                        <a:t>SP 2016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dirty="0"/>
                        <a:t>O365/SPO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04000">
                <a:tc>
                  <a:txBody>
                    <a:bodyPr/>
                    <a:lstStyle/>
                    <a:p>
                      <a:r>
                        <a:rPr lang="nl-NL" dirty="0">
                          <a:solidFill>
                            <a:srgbClr val="6E7173"/>
                          </a:solidFill>
                        </a:rPr>
                        <a:t>Full Trust Code Solutions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dirty="0">
                          <a:solidFill>
                            <a:srgbClr val="6E7173"/>
                          </a:solidFill>
                        </a:rPr>
                        <a:t>YES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dirty="0">
                          <a:solidFill>
                            <a:srgbClr val="6E7173"/>
                          </a:solidFill>
                        </a:rPr>
                        <a:t>YES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dirty="0">
                          <a:solidFill>
                            <a:srgbClr val="6E7173"/>
                          </a:solidFill>
                        </a:rPr>
                        <a:t>YES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dirty="0">
                          <a:solidFill>
                            <a:srgbClr val="6E7173"/>
                          </a:solidFill>
                        </a:rPr>
                        <a:t>YES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dirty="0">
                          <a:solidFill>
                            <a:srgbClr val="6E7173"/>
                          </a:solidFill>
                        </a:rPr>
                        <a:t>NO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376375667"/>
                  </a:ext>
                </a:extLst>
              </a:tr>
              <a:tr h="504000">
                <a:tc>
                  <a:txBody>
                    <a:bodyPr/>
                    <a:lstStyle/>
                    <a:p>
                      <a:r>
                        <a:rPr lang="nl-NL" dirty="0">
                          <a:solidFill>
                            <a:srgbClr val="6E7173"/>
                          </a:solidFill>
                        </a:rPr>
                        <a:t>ASMX</a:t>
                      </a:r>
                      <a:r>
                        <a:rPr lang="nl-NL" baseline="0" dirty="0">
                          <a:solidFill>
                            <a:srgbClr val="6E7173"/>
                          </a:solidFill>
                        </a:rPr>
                        <a:t> web services</a:t>
                      </a:r>
                      <a:endParaRPr lang="nl-NL" dirty="0">
                        <a:solidFill>
                          <a:srgbClr val="6E7173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dirty="0">
                          <a:solidFill>
                            <a:srgbClr val="6E7173"/>
                          </a:solidFill>
                        </a:rPr>
                        <a:t>YES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dirty="0">
                          <a:solidFill>
                            <a:srgbClr val="6E7173"/>
                          </a:solidFill>
                        </a:rPr>
                        <a:t>YES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dirty="0">
                          <a:solidFill>
                            <a:srgbClr val="6E7173"/>
                          </a:solidFill>
                        </a:rPr>
                        <a:t>YES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dirty="0">
                          <a:solidFill>
                            <a:srgbClr val="6E7173"/>
                          </a:solidFill>
                        </a:rPr>
                        <a:t>YES**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dirty="0">
                          <a:solidFill>
                            <a:srgbClr val="6E7173"/>
                          </a:solidFill>
                        </a:rPr>
                        <a:t>YES**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055020189"/>
                  </a:ext>
                </a:extLst>
              </a:tr>
              <a:tr h="504000">
                <a:tc>
                  <a:txBody>
                    <a:bodyPr/>
                    <a:lstStyle/>
                    <a:p>
                      <a:r>
                        <a:rPr lang="nl-NL" dirty="0">
                          <a:solidFill>
                            <a:srgbClr val="6E7173"/>
                          </a:solidFill>
                        </a:rPr>
                        <a:t>Sandbox solutions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dirty="0">
                          <a:solidFill>
                            <a:srgbClr val="6E7173"/>
                          </a:solidFill>
                        </a:rPr>
                        <a:t>NO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dirty="0">
                          <a:solidFill>
                            <a:srgbClr val="6E7173"/>
                          </a:solidFill>
                        </a:rPr>
                        <a:t>YES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dirty="0">
                          <a:solidFill>
                            <a:srgbClr val="6E7173"/>
                          </a:solidFill>
                        </a:rPr>
                        <a:t>YES*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dirty="0">
                          <a:solidFill>
                            <a:srgbClr val="6E7173"/>
                          </a:solidFill>
                        </a:rPr>
                        <a:t>YES*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dirty="0">
                          <a:solidFill>
                            <a:srgbClr val="6E7173"/>
                          </a:solidFill>
                        </a:rPr>
                        <a:t>YES*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04000">
                <a:tc>
                  <a:txBody>
                    <a:bodyPr/>
                    <a:lstStyle/>
                    <a:p>
                      <a:r>
                        <a:rPr lang="nl-NL" dirty="0">
                          <a:solidFill>
                            <a:srgbClr val="6E7173"/>
                          </a:solidFill>
                        </a:rPr>
                        <a:t>CSOM/REST</a:t>
                      </a:r>
                      <a:r>
                        <a:rPr lang="nl-NL" baseline="0" dirty="0">
                          <a:solidFill>
                            <a:srgbClr val="6E7173"/>
                          </a:solidFill>
                        </a:rPr>
                        <a:t> API’s</a:t>
                      </a:r>
                      <a:endParaRPr lang="nl-NL" dirty="0">
                        <a:solidFill>
                          <a:srgbClr val="6E7173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dirty="0">
                          <a:solidFill>
                            <a:srgbClr val="6E7173"/>
                          </a:solidFill>
                        </a:rPr>
                        <a:t>NO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dirty="0">
                          <a:solidFill>
                            <a:srgbClr val="6E7173"/>
                          </a:solidFill>
                        </a:rPr>
                        <a:t>YES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dirty="0">
                          <a:solidFill>
                            <a:srgbClr val="6E7173"/>
                          </a:solidFill>
                        </a:rPr>
                        <a:t>YES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dirty="0">
                          <a:solidFill>
                            <a:srgbClr val="6E7173"/>
                          </a:solidFill>
                        </a:rPr>
                        <a:t>YES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dirty="0">
                          <a:solidFill>
                            <a:srgbClr val="6E7173"/>
                          </a:solidFill>
                        </a:rPr>
                        <a:t>YES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04000">
                <a:tc>
                  <a:txBody>
                    <a:bodyPr/>
                    <a:lstStyle/>
                    <a:p>
                      <a:r>
                        <a:rPr lang="nl-NL" dirty="0">
                          <a:solidFill>
                            <a:srgbClr val="6E7173"/>
                          </a:solidFill>
                        </a:rPr>
                        <a:t>Add-ins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dirty="0">
                          <a:solidFill>
                            <a:srgbClr val="6E7173"/>
                          </a:solidFill>
                        </a:rPr>
                        <a:t>NO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dirty="0">
                          <a:solidFill>
                            <a:srgbClr val="6E7173"/>
                          </a:solidFill>
                        </a:rPr>
                        <a:t>NO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dirty="0">
                          <a:solidFill>
                            <a:srgbClr val="6E7173"/>
                          </a:solidFill>
                        </a:rPr>
                        <a:t>YES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dirty="0">
                          <a:solidFill>
                            <a:srgbClr val="6E7173"/>
                          </a:solidFill>
                        </a:rPr>
                        <a:t>YES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dirty="0">
                          <a:solidFill>
                            <a:srgbClr val="6E7173"/>
                          </a:solidFill>
                        </a:rPr>
                        <a:t>YES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04000">
                <a:tc>
                  <a:txBody>
                    <a:bodyPr/>
                    <a:lstStyle/>
                    <a:p>
                      <a:r>
                        <a:rPr lang="nl-NL" dirty="0">
                          <a:solidFill>
                            <a:srgbClr val="6E7173"/>
                          </a:solidFill>
                        </a:rPr>
                        <a:t>SharePoint Framework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dirty="0">
                          <a:solidFill>
                            <a:srgbClr val="6E7173"/>
                          </a:solidFill>
                        </a:rPr>
                        <a:t>NO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dirty="0">
                          <a:solidFill>
                            <a:srgbClr val="6E7173"/>
                          </a:solidFill>
                        </a:rPr>
                        <a:t>NO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dirty="0">
                          <a:solidFill>
                            <a:srgbClr val="6E7173"/>
                          </a:solidFill>
                        </a:rPr>
                        <a:t>NO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dirty="0">
                          <a:solidFill>
                            <a:srgbClr val="6E7173"/>
                          </a:solidFill>
                        </a:rPr>
                        <a:t>NO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dirty="0">
                          <a:solidFill>
                            <a:srgbClr val="6E7173"/>
                          </a:solidFill>
                        </a:rPr>
                        <a:t>YES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SharePoint development introduction</a:t>
            </a:r>
          </a:p>
        </p:txBody>
      </p:sp>
      <p:sp>
        <p:nvSpPr>
          <p:cNvPr id="5" name="Content Placeholder 1"/>
          <p:cNvSpPr txBox="1">
            <a:spLocks/>
          </p:cNvSpPr>
          <p:nvPr/>
        </p:nvSpPr>
        <p:spPr>
          <a:xfrm>
            <a:off x="512372" y="5053265"/>
            <a:ext cx="10985855" cy="1427746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nl-NL" sz="2200" dirty="0"/>
              <a:t>* Only declarative sandbox solutions are supported. Code solutions are deprecated (and will be turned off on O365/SPO)</a:t>
            </a:r>
          </a:p>
          <a:p>
            <a:pPr marL="0" indent="0">
              <a:buNone/>
            </a:pPr>
            <a:r>
              <a:rPr lang="nl-NL" sz="2200" dirty="0"/>
              <a:t>** Still available, but the recommendation to switch to CSOM/REST API’s which might indicate that the ASMX services will be deprecated in the near future</a:t>
            </a:r>
          </a:p>
          <a:p>
            <a:pPr marL="1371600" lvl="3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5090184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9"/>
          <p:cNvSpPr txBox="1"/>
          <p:nvPr/>
        </p:nvSpPr>
        <p:spPr>
          <a:xfrm>
            <a:off x="818329" y="4484662"/>
            <a:ext cx="5301615" cy="492443"/>
          </a:xfrm>
          <a:prstGeom prst="rect">
            <a:avLst/>
          </a:prstGeom>
          <a:ln>
            <a:noFill/>
          </a:ln>
        </p:spPr>
        <p:txBody>
          <a:bodyPr vert="horz" wrap="square" lIns="0" tIns="0" rIns="0" bIns="0" rtlCol="0">
            <a:spAutoFit/>
          </a:bodyPr>
          <a:lstStyle/>
          <a:p>
            <a:pPr marL="12700"/>
            <a:r>
              <a:rPr lang="en-US" sz="3200" spc="-5" dirty="0">
                <a:solidFill>
                  <a:schemeClr val="bg1"/>
                </a:solidFill>
                <a:latin typeface="Segoe UI Light"/>
                <a:cs typeface="Segoe UI Light"/>
              </a:rPr>
              <a:t>The PnP Framework</a:t>
            </a:r>
            <a:endParaRPr lang="en-US" sz="3200" dirty="0">
              <a:solidFill>
                <a:schemeClr val="bg2">
                  <a:lumMod val="75000"/>
                </a:schemeClr>
              </a:solidFill>
              <a:latin typeface="Segoe UI Light"/>
              <a:cs typeface="Segoe UI Light"/>
            </a:endParaRPr>
          </a:p>
        </p:txBody>
      </p:sp>
    </p:spTree>
    <p:extLst>
      <p:ext uri="{BB962C8B-B14F-4D97-AF65-F5344CB8AC3E}">
        <p14:creationId xmlns:p14="http://schemas.microsoft.com/office/powerpoint/2010/main" val="111548254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The PnP Framework</a:t>
            </a:r>
            <a:endParaRPr lang="en-US" dirty="0"/>
          </a:p>
        </p:txBody>
      </p:sp>
      <p:pic>
        <p:nvPicPr>
          <p:cNvPr id="5" name="Picture 4" descr="https://camo.githubusercontent.com/35027fc484857880077408327a701c05d12825cb/687474703a2f2f692e696d6775722e636f6d2f4263514576776c2e706e67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0494" y="1066730"/>
            <a:ext cx="9717505" cy="54633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5297353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nl-NL" dirty="0"/>
              <a:t>How to use the PnP Framework</a:t>
            </a:r>
          </a:p>
          <a:p>
            <a:endParaRPr lang="nl-NL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Demo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5614" y="1792497"/>
            <a:ext cx="6427027" cy="430894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/>
          <a:srcRect r="2574"/>
          <a:stretch/>
        </p:blipFill>
        <p:spPr>
          <a:xfrm>
            <a:off x="7312314" y="2069433"/>
            <a:ext cx="4446549" cy="35659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852943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9"/>
          <p:cNvSpPr txBox="1"/>
          <p:nvPr/>
        </p:nvSpPr>
        <p:spPr>
          <a:xfrm>
            <a:off x="825985" y="4498516"/>
            <a:ext cx="5301615" cy="492443"/>
          </a:xfrm>
          <a:prstGeom prst="rect">
            <a:avLst/>
          </a:prstGeom>
          <a:ln>
            <a:noFill/>
          </a:ln>
        </p:spPr>
        <p:txBody>
          <a:bodyPr vert="horz" wrap="square" lIns="0" tIns="0" rIns="0" bIns="0" rtlCol="0">
            <a:spAutoFit/>
          </a:bodyPr>
          <a:lstStyle/>
          <a:p>
            <a:pPr marL="12700"/>
            <a:r>
              <a:rPr lang="en-US" sz="3200" spc="-5" dirty="0">
                <a:solidFill>
                  <a:schemeClr val="bg1"/>
                </a:solidFill>
                <a:latin typeface="Segoe UI Light"/>
                <a:cs typeface="Segoe UI Light"/>
              </a:rPr>
              <a:t>Authentication Methods</a:t>
            </a:r>
          </a:p>
        </p:txBody>
      </p:sp>
    </p:spTree>
    <p:extLst>
      <p:ext uri="{BB962C8B-B14F-4D97-AF65-F5344CB8AC3E}">
        <p14:creationId xmlns:p14="http://schemas.microsoft.com/office/powerpoint/2010/main" val="194916139"/>
      </p:ext>
    </p:extLst>
  </p:cSld>
  <p:clrMapOvr>
    <a:masterClrMapping/>
  </p:clrMapOvr>
</p:sld>
</file>

<file path=ppt/theme/theme1.xml><?xml version="1.0" encoding="utf-8"?>
<a:theme xmlns:a="http://schemas.openxmlformats.org/drawingml/2006/main" name="Avanade_16x9_TEMPLATE_2016_v2">
  <a:themeElements>
    <a:clrScheme name="Avanade 2016">
      <a:dk1>
        <a:sysClr val="windowText" lastClr="000000"/>
      </a:dk1>
      <a:lt1>
        <a:sysClr val="window" lastClr="FFFFFF"/>
      </a:lt1>
      <a:dk2>
        <a:srgbClr val="747678"/>
      </a:dk2>
      <a:lt2>
        <a:srgbClr val="BCBDBC"/>
      </a:lt2>
      <a:accent1>
        <a:srgbClr val="FF5800"/>
      </a:accent1>
      <a:accent2>
        <a:srgbClr val="009FDA"/>
      </a:accent2>
      <a:accent3>
        <a:srgbClr val="34B233"/>
      </a:accent3>
      <a:accent4>
        <a:srgbClr val="CF0072"/>
      </a:accent4>
      <a:accent5>
        <a:srgbClr val="FDC82F"/>
      </a:accent5>
      <a:accent6>
        <a:srgbClr val="005CB9"/>
      </a:accent6>
      <a:hlink>
        <a:srgbClr val="FF5800"/>
      </a:hlink>
      <a:folHlink>
        <a:srgbClr val="9F26B5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B 2016 PPT_Thinking" id="{E60F3643-EA27-46CB-B39E-5F5940F0B39F}" vid="{0BD8513E-8E82-498B-B354-BA524A9813C7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0e56c044-f2f6-4825-ae61-b726c90d87ff">
      <Value>4963</Value>
      <Value>524</Value>
      <Value>3192</Value>
      <Value>3193</Value>
      <Value>3189</Value>
      <Value>3184</Value>
      <Value>3828</Value>
    </TaxCatchAll>
    <TaxKeywordTaxHTField xmlns="0e56c044-f2f6-4825-ae61-b726c90d87ff">
      <Terms xmlns="http://schemas.microsoft.com/office/infopath/2007/PartnerControls"/>
    </TaxKeywordTaxHTField>
    <Ava_WBSElement xmlns="5c6536c9-b8f0-43e3-9703-491ed605a055" xsi:nil="true"/>
    <dbcac63996034bb5ab00629643269bbf xmlns="5c6536c9-b8f0-43e3-9703-491ed605a055">
      <Terms xmlns="http://schemas.microsoft.com/office/infopath/2007/PartnerControls">
        <TermInfo xmlns="http://schemas.microsoft.com/office/infopath/2007/PartnerControls">
          <TermName xmlns="http://schemas.microsoft.com/office/infopath/2007/PartnerControls">N/A- Not Applicable</TermName>
          <TermId xmlns="http://schemas.microsoft.com/office/infopath/2007/PartnerControls">6bb42c26-d095-4de2-852c-59d701aab2b6</TermId>
        </TermInfo>
      </Terms>
    </dbcac63996034bb5ab00629643269bbf>
    <i164f6e312eb402ab96c662b44f65928 xmlns="5c6536c9-b8f0-43e3-9703-491ed605a055">
      <Terms xmlns="http://schemas.microsoft.com/office/infopath/2007/PartnerControls">
        <TermInfo xmlns="http://schemas.microsoft.com/office/infopath/2007/PartnerControls">
          <TermName xmlns="http://schemas.microsoft.com/office/infopath/2007/PartnerControls">N/A- Not Applicable</TermName>
          <TermId xmlns="http://schemas.microsoft.com/office/infopath/2007/PartnerControls">0e36607a-4796-4f4e-bde1-652abdf19e5c</TermId>
        </TermInfo>
      </Terms>
    </i164f6e312eb402ab96c662b44f65928>
    <K_A_ContributionType xmlns="5c6536c9-b8f0-43e3-9703-491ed605a055">Original Material</K_A_ContributionType>
    <h7424637c88d496482edfe9ce4e383ad xmlns="5c6536c9-b8f0-43e3-9703-491ed605a055">
      <Terms xmlns="http://schemas.microsoft.com/office/infopath/2007/PartnerControls">
        <TermInfo xmlns="http://schemas.microsoft.com/office/infopath/2007/PartnerControls">
          <TermName xmlns="http://schemas.microsoft.com/office/infopath/2007/PartnerControls">Corporate Branding Materials</TermName>
          <TermId xmlns="http://schemas.microsoft.com/office/infopath/2007/PartnerControls">e10e8916-8511-479e-9690-a3e754ca878b</TermId>
        </TermInfo>
      </Terms>
    </h7424637c88d496482edfe9ce4e383ad>
    <Ava_ExternalAuthor xmlns="5c6536c9-b8f0-43e3-9703-491ed605a055" xsi:nil="true"/>
    <K_A_Contributed_x0020_by xmlns="5c6536c9-b8f0-43e3-9703-491ed605a055">
      <UserInfo>
        <DisplayName>Courteney Malon</DisplayName>
        <AccountId>68</AccountId>
        <AccountType/>
      </UserInfo>
    </K_A_Contributed_x0020_by>
    <ce7cba295be64191bf9873b7e3f6c459 xmlns="5c6536c9-b8f0-43e3-9703-491ed605a055">
      <Terms xmlns="http://schemas.microsoft.com/office/infopath/2007/PartnerControls">
        <TermInfo xmlns="http://schemas.microsoft.com/office/infopath/2007/PartnerControls">
          <TermName xmlns="http://schemas.microsoft.com/office/infopath/2007/PartnerControls">No restrictions</TermName>
          <TermId xmlns="http://schemas.microsoft.com/office/infopath/2007/PartnerControls">2946dccd-de32-434b-bf92-e86d6dc3247a</TermId>
        </TermInfo>
      </Terms>
    </ce7cba295be64191bf9873b7e3f6c459>
    <n0565a55c5ed469c9eb842327131e786 xmlns="5c6536c9-b8f0-43e3-9703-491ed605a055">
      <Terms xmlns="http://schemas.microsoft.com/office/infopath/2007/PartnerControls">
        <TermInfo xmlns="http://schemas.microsoft.com/office/infopath/2007/PartnerControls">
          <TermName xmlns="http://schemas.microsoft.com/office/infopath/2007/PartnerControls">N/A- Not Applicable</TermName>
          <TermId xmlns="http://schemas.microsoft.com/office/infopath/2007/PartnerControls">8639e439-33ab-4587-a7a8-e78b25c4d788</TermId>
        </TermInfo>
      </Terms>
    </n0565a55c5ed469c9eb842327131e786>
    <m88e5436840d49d8947bb8d0c7c49aef xmlns="5c6536c9-b8f0-43e3-9703-491ed605a055">
      <Terms xmlns="http://schemas.microsoft.com/office/infopath/2007/PartnerControls">
        <TermInfo xmlns="http://schemas.microsoft.com/office/infopath/2007/PartnerControls">
          <TermName xmlns="http://schemas.microsoft.com/office/infopath/2007/PartnerControls">N/A- Not Applicable</TermName>
          <TermId xmlns="http://schemas.microsoft.com/office/infopath/2007/PartnerControls">c49dd416-6ee0-4298-85f5-975e812b487b</TermId>
        </TermInfo>
      </Terms>
    </m88e5436840d49d8947bb8d0c7c49aef>
    <K_A_Author xmlns="5c6536c9-b8f0-43e3-9703-491ed605a055">
      <UserInfo>
        <DisplayName>Eoghan Slye</DisplayName>
        <AccountId>101</AccountId>
        <AccountType/>
      </UserInfo>
      <UserInfo>
        <DisplayName>Erin Falcon (c)</DisplayName>
        <AccountId>102</AccountId>
        <AccountType/>
      </UserInfo>
      <UserInfo>
        <DisplayName>Courteney Malon</DisplayName>
        <AccountId>68</AccountId>
        <AccountType/>
      </UserInfo>
    </K_A_Author>
    <K_A_Terms_Conds xmlns="5c6536c9-b8f0-43e3-9703-491ed605a055">3</K_A_Terms_Conds>
    <LikesCount xmlns="http://schemas.microsoft.com/sharepoint/v3" xsi:nil="true"/>
    <Ratings xmlns="http://schemas.microsoft.com/sharepoint/v3" xsi:nil="true"/>
    <LikedBy xmlns="http://schemas.microsoft.com/sharepoint/v3">
      <UserInfo>
        <DisplayName/>
        <AccountId xsi:nil="true"/>
        <AccountType/>
      </UserInfo>
    </LikedBy>
    <RatedBy xmlns="http://schemas.microsoft.com/sharepoint/v3">
      <UserInfo>
        <DisplayName/>
        <AccountId xsi:nil="true"/>
        <AccountType/>
      </UserInfo>
    </RatedBy>
    <K_A_Document_Description xmlns="5c6536c9-b8f0-43e3-9703-491ed605a055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1C0C2E955B568408460517FA8180ACE" ma:contentTypeVersion="38" ma:contentTypeDescription="Create a new document." ma:contentTypeScope="" ma:versionID="04fe4dea0317f455e1b936972be2ca91">
  <xsd:schema xmlns:xsd="http://www.w3.org/2001/XMLSchema" xmlns:xs="http://www.w3.org/2001/XMLSchema" xmlns:p="http://schemas.microsoft.com/office/2006/metadata/properties" xmlns:ns1="http://schemas.microsoft.com/sharepoint/v3" xmlns:ns2="5c6536c9-b8f0-43e3-9703-491ed605a055" xmlns:ns3="0e56c044-f2f6-4825-ae61-b726c90d87ff" targetNamespace="http://schemas.microsoft.com/office/2006/metadata/properties" ma:root="true" ma:fieldsID="b54cee345032e1b9a8068c81f49ea5cc" ns1:_="" ns2:_="" ns3:_="">
    <xsd:import namespace="http://schemas.microsoft.com/sharepoint/v3"/>
    <xsd:import namespace="5c6536c9-b8f0-43e3-9703-491ed605a055"/>
    <xsd:import namespace="0e56c044-f2f6-4825-ae61-b726c90d87ff"/>
    <xsd:element name="properties">
      <xsd:complexType>
        <xsd:sequence>
          <xsd:element name="documentManagement">
            <xsd:complexType>
              <xsd:all>
                <xsd:element ref="ns2:K_A_ContributionType" minOccurs="0"/>
                <xsd:element ref="ns2:K_A_Contributed_x0020_by" minOccurs="0"/>
                <xsd:element ref="ns2:K_A_Author" minOccurs="0"/>
                <xsd:element ref="ns1:AverageRating" minOccurs="0"/>
                <xsd:element ref="ns1:RatingCount" minOccurs="0"/>
                <xsd:element ref="ns2:Ava_WBSElement" minOccurs="0"/>
                <xsd:element ref="ns2:Ava_ExternalAuthor" minOccurs="0"/>
                <xsd:element ref="ns2:K_A_Terms_Conds" minOccurs="0"/>
                <xsd:element ref="ns2:dbcac63996034bb5ab00629643269bbf" minOccurs="0"/>
                <xsd:element ref="ns2:m88e5436840d49d8947bb8d0c7c49aef" minOccurs="0"/>
                <xsd:element ref="ns3:TaxCatchAll" minOccurs="0"/>
                <xsd:element ref="ns2:i164f6e312eb402ab96c662b44f65928" minOccurs="0"/>
                <xsd:element ref="ns2:h7424637c88d496482edfe9ce4e383ad" minOccurs="0"/>
                <xsd:element ref="ns2:n0565a55c5ed469c9eb842327131e786" minOccurs="0"/>
                <xsd:element ref="ns3:TaxKeywordTaxHTField" minOccurs="0"/>
                <xsd:element ref="ns2:ce7cba295be64191bf9873b7e3f6c459" minOccurs="0"/>
                <xsd:element ref="ns2:SharedWithUsers" minOccurs="0"/>
                <xsd:element ref="ns2:SharedWithDetails" minOccurs="0"/>
                <xsd:element ref="ns1:RatedBy" minOccurs="0"/>
                <xsd:element ref="ns1:Ratings" minOccurs="0"/>
                <xsd:element ref="ns1:LikesCount" minOccurs="0"/>
                <xsd:element ref="ns1:LikedBy" minOccurs="0"/>
                <xsd:element ref="ns2:K_A_Document_Descrip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AverageRating" ma:index="12" nillable="true" ma:displayName="Rating (0-5)" ma:decimals="2" ma:indexed="true" ma:internalName="AverageRating" ma:readOnly="true">
      <xsd:simpleType>
        <xsd:restriction base="dms:Number"/>
      </xsd:simpleType>
    </xsd:element>
    <xsd:element name="RatingCount" ma:index="13" nillable="true" ma:displayName="Number of Ratings" ma:decimals="0" ma:indexed="true" ma:internalName="RatingCount" ma:readOnly="true">
      <xsd:simpleType>
        <xsd:restriction base="dms:Number"/>
      </xsd:simpleType>
    </xsd:element>
    <xsd:element name="RatedBy" ma:index="33" nillable="true" ma:displayName="Rated By" ma:description="Users rated the item." ma:hidden="true" ma:list="UserInfo" ma:internalName="RatedBy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Ratings" ma:index="34" nillable="true" ma:displayName="User ratings" ma:description="User ratings for the item" ma:hidden="true" ma:internalName="Ratings">
      <xsd:simpleType>
        <xsd:restriction base="dms:Note"/>
      </xsd:simpleType>
    </xsd:element>
    <xsd:element name="LikesCount" ma:index="35" nillable="true" ma:displayName="Number of Likes" ma:internalName="LikesCount">
      <xsd:simpleType>
        <xsd:restriction base="dms:Unknown"/>
      </xsd:simpleType>
    </xsd:element>
    <xsd:element name="LikedBy" ma:index="36" nillable="true" ma:displayName="Liked By" ma:hidden="true" ma:list="UserInfo" ma:internalName="LikedBy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c6536c9-b8f0-43e3-9703-491ed605a055" elementFormDefault="qualified">
    <xsd:import namespace="http://schemas.microsoft.com/office/2006/documentManagement/types"/>
    <xsd:import namespace="http://schemas.microsoft.com/office/infopath/2007/PartnerControls"/>
    <xsd:element name="K_A_ContributionType" ma:index="2" nillable="true" ma:displayName="Contribution Type" ma:default="Original Material" ma:indexed="true" ma:internalName="K_A_ContributionType" ma:readOnly="false">
      <xsd:simpleType>
        <xsd:restriction base="dms:Choice">
          <xsd:enumeration value="Client Engagement"/>
          <xsd:enumeration value="Original Material"/>
          <xsd:enumeration value="Third Party"/>
        </xsd:restriction>
      </xsd:simpleType>
    </xsd:element>
    <xsd:element name="K_A_Contributed_x0020_by" ma:index="4" nillable="true" ma:displayName="Contributed by" ma:indexed="true" ma:list="UserInfo" ma:internalName="K_A_Contributed_x0020_by" ma:readOnly="false" ma:showField="ImnNam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K_A_Author" ma:index="5" nillable="true" ma:displayName="Author(s)" ma:list="UserInfo" ma:internalName="K_A_Author" ma:readOnly="false" ma:showField="ImnNam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Ava_WBSElement" ma:index="14" nillable="true" ma:displayName="Engagement WBS" ma:description="WBSElement only required for 'Customer Engagement' contribution type" ma:internalName="K_A_Engagement_x0020_WBS" ma:readOnly="false">
      <xsd:simpleType>
        <xsd:restriction base="dms:Text">
          <xsd:maxLength value="255"/>
        </xsd:restriction>
      </xsd:simpleType>
    </xsd:element>
    <xsd:element name="Ava_ExternalAuthor" ma:index="15" nillable="true" ma:displayName="Third Party" ma:internalName="K_A_Third_x0020_Party_x0020_Author" ma:readOnly="false">
      <xsd:simpleType>
        <xsd:restriction base="dms:Text">
          <xsd:maxLength value="255"/>
        </xsd:restriction>
      </xsd:simpleType>
    </xsd:element>
    <xsd:element name="K_A_Terms_Conds" ma:index="16" nillable="true" ma:displayName="Terms and Definitions" ma:default="1" ma:internalName="K_A_Terms_Conds" ma:readOnly="false">
      <xsd:simpleType>
        <xsd:restriction base="dms:Number"/>
      </xsd:simpleType>
    </xsd:element>
    <xsd:element name="dbcac63996034bb5ab00629643269bbf" ma:index="17" nillable="true" ma:taxonomy="true" ma:internalName="dbcac63996034bb5ab00629643269bbf" ma:taxonomyFieldName="K_A_Talent_x0020_Community" ma:displayName="Talent Community" ma:readOnly="false" ma:default="3193;#N/A- Not Applicable|6bb42c26-d095-4de2-852c-59d701aab2b6" ma:fieldId="{dbcac639-9603-4bb5-ab00-629643269bbf}" ma:taxonomyMulti="true" ma:sspId="1217ff2e-1616-4146-8372-4640400776c3" ma:termSetId="4020affa-7b13-451c-938e-7917fcece76f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m88e5436840d49d8947bb8d0c7c49aef" ma:index="20" nillable="true" ma:taxonomy="true" ma:internalName="m88e5436840d49d8947bb8d0c7c49aef" ma:taxonomyFieldName="K_A_Offering" ma:displayName="Offering" ma:readOnly="false" ma:default="3192;#N/A- Not Applicable|c49dd416-6ee0-4298-85f5-975e812b487b" ma:fieldId="{688e5436-840d-49d8-947b-b8d0c7c49aef}" ma:taxonomyMulti="true" ma:sspId="1217ff2e-1616-4146-8372-4640400776c3" ma:termSetId="e7ae4eeb-4c1a-4907-828d-f71770ed5ce4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i164f6e312eb402ab96c662b44f65928" ma:index="22" nillable="true" ma:taxonomy="true" ma:internalName="i164f6e312eb402ab96c662b44f65928" ma:taxonomyFieldName="K_A_Market_x0020_Unit" ma:displayName="Market Unit" ma:default="4963;#N/A- Not Applicable|0e36607a-4796-4f4e-bde1-652abdf19e5c" ma:fieldId="{2164f6e3-12eb-402a-b96c-662b44f65928}" ma:taxonomyMulti="true" ma:sspId="1217ff2e-1616-4146-8372-4640400776c3" ma:termSetId="3c4b0ba0-8532-46b3-a0ee-e5d85cef3cff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h7424637c88d496482edfe9ce4e383ad" ma:index="23" nillable="true" ma:taxonomy="true" ma:internalName="h7424637c88d496482edfe9ce4e383ad" ma:taxonomyFieldName="K_A_Asset_x0020_Type" ma:displayName="Asset Type" ma:readOnly="false" ma:default="3187;#N/A- Not Applicable|4f1ba9ce-5830-45e4-b97b-e93571870279" ma:fieldId="{17424637-c88d-4964-82ed-fe9ce4e383ad}" ma:sspId="1217ff2e-1616-4146-8372-4640400776c3" ma:termSetId="38f182c3-f265-4b20-ab46-8d4f4d3489f9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n0565a55c5ed469c9eb842327131e786" ma:index="24" nillable="true" ma:taxonomy="true" ma:internalName="n0565a55c5ed469c9eb842327131e786" ma:taxonomyFieldName="K_A_Industry" ma:displayName="Industry" ma:readOnly="false" ma:default="3189;#N/A- Not Applicable|8639e439-33ab-4587-a7a8-e78b25c4d788" ma:fieldId="{70565a55-c5ed-469c-9eb8-42327131e786}" ma:taxonomyMulti="true" ma:sspId="1217ff2e-1616-4146-8372-4640400776c3" ma:termSetId="421482fe-03d5-4511-838f-455e7de575fd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ce7cba295be64191bf9873b7e3f6c459" ma:index="28" nillable="true" ma:taxonomy="true" ma:internalName="ce7cba295be64191bf9873b7e3f6c459" ma:taxonomyFieldName="K_A_DocumentAcceptableUse" ma:displayName="Acceptable Use" ma:readOnly="false" ma:default="3184;#No restrictions|2946dccd-de32-434b-bf92-e86d6dc3247a" ma:fieldId="{ce7cba29-5be6-4191-bf98-73b7e3f6c459}" ma:taxonomyMulti="true" ma:sspId="1217ff2e-1616-4146-8372-4640400776c3" ma:termSetId="5c161af2-7f63-42ed-8916-d5c786a0a76c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SharedWithUsers" ma:index="31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32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  <xsd:element name="K_A_Document_Description" ma:index="37" nillable="true" ma:displayName="Description" ma:internalName="Description0" ma:readOnly="false">
      <xsd:simpleType>
        <xsd:restriction base="dms:Text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e56c044-f2f6-4825-ae61-b726c90d87ff" elementFormDefault="qualified">
    <xsd:import namespace="http://schemas.microsoft.com/office/2006/documentManagement/types"/>
    <xsd:import namespace="http://schemas.microsoft.com/office/infopath/2007/PartnerControls"/>
    <xsd:element name="TaxCatchAll" ma:index="21" nillable="true" ma:displayName="Taxonomy Catch All Column" ma:description="" ma:hidden="true" ma:list="{12dbe6a2-031b-4840-a795-4bb899f2d563}" ma:internalName="TaxCatchAll" ma:showField="CatchAllData" ma:web="5c6536c9-b8f0-43e3-9703-491ed605a055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axKeywordTaxHTField" ma:index="25" nillable="true" ma:taxonomy="true" ma:internalName="TaxKeywordTaxHTField" ma:taxonomyFieldName="TaxKeyword" ma:displayName="Enterprise Keywords" ma:fieldId="{23f27201-bee3-471e-b2e7-b64fd8b7ca38}" ma:taxonomyMulti="true" ma:sspId="1217ff2e-1616-4146-8372-4640400776c3" ma:termSetId="00000000-0000-0000-0000-000000000000" ma:anchorId="00000000-0000-0000-0000-000000000000" ma:open="true" ma:isKeyword="true">
      <xsd:complexType>
        <xsd:sequence>
          <xsd:element ref="pc:Terms" minOccurs="0" maxOccurs="1"/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30" ma:displayName="Content Type"/>
        <xsd:element ref="dc:title" minOccurs="0" maxOccurs="1" ma:index="1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66EF9877-10A7-430C-85DE-38BE43A05175}">
  <ds:schemaRefs>
    <ds:schemaRef ds:uri="http://purl.org/dc/elements/1.1/"/>
    <ds:schemaRef ds:uri="http://schemas.microsoft.com/sharepoint/v3"/>
    <ds:schemaRef ds:uri="http://schemas.openxmlformats.org/package/2006/metadata/core-properties"/>
    <ds:schemaRef ds:uri="5c6536c9-b8f0-43e3-9703-491ed605a055"/>
    <ds:schemaRef ds:uri="http://schemas.microsoft.com/office/infopath/2007/PartnerControls"/>
    <ds:schemaRef ds:uri="http://purl.org/dc/terms/"/>
    <ds:schemaRef ds:uri="http://schemas.microsoft.com/office/2006/documentManagement/types"/>
    <ds:schemaRef ds:uri="0e56c044-f2f6-4825-ae61-b726c90d87ff"/>
    <ds:schemaRef ds:uri="http://schemas.microsoft.com/office/2006/metadata/properties"/>
    <ds:schemaRef ds:uri="http://www.w3.org/XML/1998/namespace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1E584BBD-B824-4204-93A5-916C7B3984D5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5c6536c9-b8f0-43e3-9703-491ed605a055"/>
    <ds:schemaRef ds:uri="0e56c044-f2f6-4825-ae61-b726c90d87ff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59E410F7-6879-4187-A4DE-4D3AD97432AA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DB 2016 PPT_Thinking</Template>
  <TotalTime>851</TotalTime>
  <Words>903</Words>
  <Application>Microsoft Office PowerPoint</Application>
  <PresentationFormat>Custom</PresentationFormat>
  <Paragraphs>144</Paragraphs>
  <Slides>27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33" baseType="lpstr">
      <vt:lpstr>Arial</vt:lpstr>
      <vt:lpstr>Calibri</vt:lpstr>
      <vt:lpstr>Segoe UI</vt:lpstr>
      <vt:lpstr>Segoe UI Light</vt:lpstr>
      <vt:lpstr>Wingdings</vt:lpstr>
      <vt:lpstr>Avanade_16x9_TEMPLATE_2016_v2</vt:lpstr>
      <vt:lpstr>PowerPoint Presentation</vt:lpstr>
      <vt:lpstr>Effective Client-side Coding against Office 365</vt:lpstr>
      <vt:lpstr>Meet the speaker</vt:lpstr>
      <vt:lpstr>Agenda</vt:lpstr>
      <vt:lpstr>SharePoint development introduction</vt:lpstr>
      <vt:lpstr>PowerPoint Presentation</vt:lpstr>
      <vt:lpstr>The PnP Framework</vt:lpstr>
      <vt:lpstr>Demo</vt:lpstr>
      <vt:lpstr>PowerPoint Presentation</vt:lpstr>
      <vt:lpstr>Authentication Methods</vt:lpstr>
      <vt:lpstr>Demo</vt:lpstr>
      <vt:lpstr>PowerPoint Presentation</vt:lpstr>
      <vt:lpstr>Efficient querying via SharePoint API’s</vt:lpstr>
      <vt:lpstr>Efficient querying via SharePoint API’s</vt:lpstr>
      <vt:lpstr>Efficient querying via SharePoint API’s</vt:lpstr>
      <vt:lpstr>Efficient querying via SharePoint API’s</vt:lpstr>
      <vt:lpstr>Demo</vt:lpstr>
      <vt:lpstr>PowerPoint Presentation</vt:lpstr>
      <vt:lpstr>Handling throttling and network outages</vt:lpstr>
      <vt:lpstr>Handling throttling and network outages</vt:lpstr>
      <vt:lpstr>Demo</vt:lpstr>
      <vt:lpstr>PowerPoint Presentation</vt:lpstr>
      <vt:lpstr>How to include this in the SharePoint Framework</vt:lpstr>
      <vt:lpstr>PowerPoint Presentation</vt:lpstr>
      <vt:lpstr>Summary</vt:lpstr>
      <vt:lpstr>PowerPoint Presentation</vt:lpstr>
      <vt:lpstr>Thanks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Effective Client-side Coding against Office 365</dc:title>
  <dc:creator>Kevin Timmerman</dc:creator>
  <cp:keywords/>
  <cp:lastModifiedBy>Kevin Timmerman</cp:lastModifiedBy>
  <cp:revision>16</cp:revision>
  <cp:lastPrinted>2016-11-17T00:22:04Z</cp:lastPrinted>
  <dcterms:created xsi:type="dcterms:W3CDTF">2016-11-06T19:46:35Z</dcterms:created>
  <dcterms:modified xsi:type="dcterms:W3CDTF">2016-11-17T00:29:47Z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UserName">
    <vt:lpwstr>prodrigues</vt:lpwstr>
  </property>
  <property fmtid="{D5CDD505-2E9C-101B-9397-08002B2CF9AE}" pid="3" name="ComputerName">
    <vt:lpwstr>DLO0481</vt:lpwstr>
  </property>
  <property fmtid="{D5CDD505-2E9C-101B-9397-08002B2CF9AE}" pid="4" name="ContentTypeId">
    <vt:lpwstr>0x01010071C0C2E955B568408460517FA8180ACE</vt:lpwstr>
  </property>
  <property fmtid="{D5CDD505-2E9C-101B-9397-08002B2CF9AE}" pid="5" name="Ava_Asset">
    <vt:lpwstr/>
  </property>
  <property fmtid="{D5CDD505-2E9C-101B-9397-08002B2CF9AE}" pid="6" name="Ava_ContributedBy">
    <vt:lpwstr>140</vt:lpwstr>
  </property>
  <property fmtid="{D5CDD505-2E9C-101B-9397-08002B2CF9AE}" pid="7" name="Ava_CustomerSegment">
    <vt:lpwstr/>
  </property>
  <property fmtid="{D5CDD505-2E9C-101B-9397-08002B2CF9AE}" pid="8" name="TaxKeyword">
    <vt:lpwstr>524;#brand identity|6c8c7122-9942-4342-80a1-a7bab9fb582c</vt:lpwstr>
  </property>
  <property fmtid="{D5CDD505-2E9C-101B-9397-08002B2CF9AE}" pid="9" name="Ava_SkillFamily">
    <vt:lpwstr/>
  </property>
  <property fmtid="{D5CDD505-2E9C-101B-9397-08002B2CF9AE}" pid="10" name="Ava_Industry">
    <vt:lpwstr/>
  </property>
  <property fmtid="{D5CDD505-2E9C-101B-9397-08002B2CF9AE}" pid="11" name="Ava_DocumentType">
    <vt:lpwstr>2799;#Corporate Branding Materials|43f7237e-9f1d-458e-acf6-5dc77950dbd0</vt:lpwstr>
  </property>
  <property fmtid="{D5CDD505-2E9C-101B-9397-08002B2CF9AE}" pid="12" name="Ava_Solution">
    <vt:lpwstr/>
  </property>
  <property fmtid="{D5CDD505-2E9C-101B-9397-08002B2CF9AE}" pid="13" name="Ava_ReferenceType">
    <vt:lpwstr/>
  </property>
  <property fmtid="{D5CDD505-2E9C-101B-9397-08002B2CF9AE}" pid="14" name="Ava_Offering">
    <vt:lpwstr/>
  </property>
  <property fmtid="{D5CDD505-2E9C-101B-9397-08002B2CF9AE}" pid="15" name="Ava_Geography">
    <vt:lpwstr/>
  </property>
  <property fmtid="{D5CDD505-2E9C-101B-9397-08002B2CF9AE}" pid="16" name="Ava_OperatingGroup">
    <vt:lpwstr/>
  </property>
  <property fmtid="{D5CDD505-2E9C-101B-9397-08002B2CF9AE}" pid="17" name="Ava_AcceptableUse">
    <vt:lpwstr>9;#No restrictions|8c7fae54-c377-418e-b24d-96f04499a9f8</vt:lpwstr>
  </property>
  <property fmtid="{D5CDD505-2E9C-101B-9397-08002B2CF9AE}" pid="18" name="Ava_Language">
    <vt:lpwstr/>
  </property>
  <property fmtid="{D5CDD505-2E9C-101B-9397-08002B2CF9AE}" pid="19" name="Ava_Product">
    <vt:lpwstr/>
  </property>
  <property fmtid="{D5CDD505-2E9C-101B-9397-08002B2CF9AE}" pid="20" name="Ava_ServiceLine">
    <vt:lpwstr/>
  </property>
  <property fmtid="{D5CDD505-2E9C-101B-9397-08002B2CF9AE}" pid="21" name="Ava_ContentClass">
    <vt:lpwstr/>
  </property>
  <property fmtid="{D5CDD505-2E9C-101B-9397-08002B2CF9AE}" pid="22" name="K_A_Industry">
    <vt:lpwstr>3189;#N/A- Not Applicable|8639e439-33ab-4587-a7a8-e78b25c4d788</vt:lpwstr>
  </property>
  <property fmtid="{D5CDD505-2E9C-101B-9397-08002B2CF9AE}" pid="23" name="K_A_DocumentAcceptableUse">
    <vt:lpwstr>3184;#No restrictions|2946dccd-de32-434b-bf92-e86d6dc3247a</vt:lpwstr>
  </property>
  <property fmtid="{D5CDD505-2E9C-101B-9397-08002B2CF9AE}" pid="24" name="K_A_Talent Community">
    <vt:lpwstr>3193;#N/A- Not Applicable|6bb42c26-d095-4de2-852c-59d701aab2b6</vt:lpwstr>
  </property>
  <property fmtid="{D5CDD505-2E9C-101B-9397-08002B2CF9AE}" pid="25" name="K_A_Offering">
    <vt:lpwstr>3192;#N/A- Not Applicable|c49dd416-6ee0-4298-85f5-975e812b487b</vt:lpwstr>
  </property>
  <property fmtid="{D5CDD505-2E9C-101B-9397-08002B2CF9AE}" pid="26" name="K_A_Asset Type">
    <vt:lpwstr>3828;#Corporate Branding Materials|e10e8916-8511-479e-9690-a3e754ca878b</vt:lpwstr>
  </property>
  <property fmtid="{D5CDD505-2E9C-101B-9397-08002B2CF9AE}" pid="27" name="K_A_Market Unit">
    <vt:lpwstr>4963;#N/A- Not Applicable|0e36607a-4796-4f4e-bde1-652abdf19e5c</vt:lpwstr>
  </property>
  <property fmtid="{D5CDD505-2E9C-101B-9397-08002B2CF9AE}" pid="28" name="_docset_NoMedatataSyncRequired">
    <vt:lpwstr>False</vt:lpwstr>
  </property>
  <property fmtid="{D5CDD505-2E9C-101B-9397-08002B2CF9AE}" pid="29" name="k51c5b0096b44baf8ed29dbf3ec67098">
    <vt:lpwstr>No restrictions|8c7fae54-c377-418e-b24d-96f04499a9f8</vt:lpwstr>
  </property>
  <property fmtid="{D5CDD505-2E9C-101B-9397-08002B2CF9AE}" pid="30" name="e23119ab3f614e75b99d2a63602f0f9e">
    <vt:lpwstr/>
  </property>
  <property fmtid="{D5CDD505-2E9C-101B-9397-08002B2CF9AE}" pid="31" name="K_A_Market_Unit_Portfolio">
    <vt:lpwstr/>
  </property>
</Properties>
</file>